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87"/>
  </p:notesMasterIdLst>
  <p:sldIdLst>
    <p:sldId id="442" r:id="rId2"/>
    <p:sldId id="475" r:id="rId3"/>
    <p:sldId id="478" r:id="rId4"/>
    <p:sldId id="487" r:id="rId5"/>
    <p:sldId id="257" r:id="rId6"/>
    <p:sldId id="258" r:id="rId7"/>
    <p:sldId id="259" r:id="rId8"/>
    <p:sldId id="484" r:id="rId9"/>
    <p:sldId id="267" r:id="rId10"/>
    <p:sldId id="268" r:id="rId11"/>
    <p:sldId id="269" r:id="rId12"/>
    <p:sldId id="270" r:id="rId13"/>
    <p:sldId id="271" r:id="rId14"/>
    <p:sldId id="272" r:id="rId15"/>
    <p:sldId id="482" r:id="rId16"/>
    <p:sldId id="506" r:id="rId17"/>
    <p:sldId id="263" r:id="rId18"/>
    <p:sldId id="480" r:id="rId19"/>
    <p:sldId id="265" r:id="rId20"/>
    <p:sldId id="261" r:id="rId21"/>
    <p:sldId id="477" r:id="rId22"/>
    <p:sldId id="568" r:id="rId23"/>
    <p:sldId id="566" r:id="rId24"/>
    <p:sldId id="276" r:id="rId25"/>
    <p:sldId id="282" r:id="rId26"/>
    <p:sldId id="283" r:id="rId27"/>
    <p:sldId id="309" r:id="rId28"/>
    <p:sldId id="316" r:id="rId29"/>
    <p:sldId id="504" r:id="rId30"/>
    <p:sldId id="474" r:id="rId31"/>
    <p:sldId id="491" r:id="rId32"/>
    <p:sldId id="511" r:id="rId33"/>
    <p:sldId id="494" r:id="rId34"/>
    <p:sldId id="492" r:id="rId35"/>
    <p:sldId id="493" r:id="rId36"/>
    <p:sldId id="495" r:id="rId37"/>
    <p:sldId id="496" r:id="rId38"/>
    <p:sldId id="497" r:id="rId39"/>
    <p:sldId id="498" r:id="rId40"/>
    <p:sldId id="499" r:id="rId41"/>
    <p:sldId id="500" r:id="rId42"/>
    <p:sldId id="501" r:id="rId43"/>
    <p:sldId id="502" r:id="rId44"/>
    <p:sldId id="520" r:id="rId45"/>
    <p:sldId id="503" r:id="rId46"/>
    <p:sldId id="512" r:id="rId47"/>
    <p:sldId id="489" r:id="rId48"/>
    <p:sldId id="315" r:id="rId49"/>
    <p:sldId id="314" r:id="rId50"/>
    <p:sldId id="313" r:id="rId51"/>
    <p:sldId id="505" r:id="rId52"/>
    <p:sldId id="317" r:id="rId53"/>
    <p:sldId id="319" r:id="rId54"/>
    <p:sldId id="320" r:id="rId55"/>
    <p:sldId id="321" r:id="rId56"/>
    <p:sldId id="322" r:id="rId57"/>
    <p:sldId id="325" r:id="rId58"/>
    <p:sldId id="336" r:id="rId59"/>
    <p:sldId id="337" r:id="rId60"/>
    <p:sldId id="338" r:id="rId61"/>
    <p:sldId id="339" r:id="rId62"/>
    <p:sldId id="340" r:id="rId63"/>
    <p:sldId id="341" r:id="rId64"/>
    <p:sldId id="355" r:id="rId65"/>
    <p:sldId id="356" r:id="rId66"/>
    <p:sldId id="539" r:id="rId67"/>
    <p:sldId id="540" r:id="rId68"/>
    <p:sldId id="358" r:id="rId69"/>
    <p:sldId id="342" r:id="rId70"/>
    <p:sldId id="343" r:id="rId71"/>
    <p:sldId id="345" r:id="rId72"/>
    <p:sldId id="344" r:id="rId73"/>
    <p:sldId id="448" r:id="rId74"/>
    <p:sldId id="450" r:id="rId75"/>
    <p:sldId id="514" r:id="rId76"/>
    <p:sldId id="346" r:id="rId77"/>
    <p:sldId id="349" r:id="rId78"/>
    <p:sldId id="350" r:id="rId79"/>
    <p:sldId id="519" r:id="rId80"/>
    <p:sldId id="351" r:id="rId81"/>
    <p:sldId id="366" r:id="rId82"/>
    <p:sldId id="364" r:id="rId83"/>
    <p:sldId id="365" r:id="rId84"/>
    <p:sldId id="410" r:id="rId85"/>
    <p:sldId id="411" r:id="rId86"/>
  </p:sldIdLst>
  <p:sldSz cx="9144000" cy="5143500" type="screen16x9"/>
  <p:notesSz cx="6858000" cy="9144000"/>
  <p:embeddedFontLst>
    <p:embeddedFont>
      <p:font typeface="Caveat" pitchFamily="2" charset="77"/>
      <p:regular r:id="rId88"/>
      <p:bold r:id="rId89"/>
    </p:embeddedFont>
    <p:embeddedFont>
      <p:font typeface="Proxima Nova" panose="02000506030000020004" pitchFamily="2" charset="0"/>
      <p:regular r:id="rId90"/>
      <p:bold r:id="rId91"/>
      <p:italic r:id="rId92"/>
      <p:boldItalic r:id="rId9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313C07F-F2F8-AA40-B870-629D9F6969FF}">
          <p14:sldIdLst>
            <p14:sldId id="442"/>
            <p14:sldId id="475"/>
            <p14:sldId id="478"/>
            <p14:sldId id="487"/>
            <p14:sldId id="257"/>
            <p14:sldId id="258"/>
            <p14:sldId id="259"/>
            <p14:sldId id="484"/>
            <p14:sldId id="267"/>
            <p14:sldId id="268"/>
            <p14:sldId id="269"/>
            <p14:sldId id="270"/>
            <p14:sldId id="271"/>
            <p14:sldId id="272"/>
          </p14:sldIdLst>
        </p14:section>
        <p14:section name="Machine Reading" id="{6D23E44B-CFB7-F440-909D-8B91F117B014}">
          <p14:sldIdLst>
            <p14:sldId id="482"/>
            <p14:sldId id="506"/>
            <p14:sldId id="263"/>
            <p14:sldId id="480"/>
            <p14:sldId id="265"/>
            <p14:sldId id="261"/>
            <p14:sldId id="477"/>
            <p14:sldId id="568"/>
            <p14:sldId id="566"/>
            <p14:sldId id="276"/>
            <p14:sldId id="282"/>
            <p14:sldId id="283"/>
            <p14:sldId id="309"/>
            <p14:sldId id="316"/>
            <p14:sldId id="504"/>
            <p14:sldId id="474"/>
            <p14:sldId id="491"/>
            <p14:sldId id="511"/>
            <p14:sldId id="494"/>
            <p14:sldId id="492"/>
            <p14:sldId id="493"/>
            <p14:sldId id="495"/>
            <p14:sldId id="496"/>
            <p14:sldId id="497"/>
            <p14:sldId id="498"/>
            <p14:sldId id="499"/>
            <p14:sldId id="500"/>
            <p14:sldId id="501"/>
            <p14:sldId id="502"/>
            <p14:sldId id="520"/>
            <p14:sldId id="503"/>
            <p14:sldId id="512"/>
            <p14:sldId id="489"/>
            <p14:sldId id="315"/>
            <p14:sldId id="314"/>
            <p14:sldId id="313"/>
            <p14:sldId id="505"/>
            <p14:sldId id="317"/>
            <p14:sldId id="319"/>
            <p14:sldId id="320"/>
            <p14:sldId id="321"/>
            <p14:sldId id="322"/>
            <p14:sldId id="325"/>
            <p14:sldId id="336"/>
            <p14:sldId id="337"/>
            <p14:sldId id="338"/>
            <p14:sldId id="339"/>
            <p14:sldId id="340"/>
            <p14:sldId id="341"/>
            <p14:sldId id="355"/>
            <p14:sldId id="356"/>
            <p14:sldId id="539"/>
            <p14:sldId id="540"/>
            <p14:sldId id="358"/>
            <p14:sldId id="342"/>
            <p14:sldId id="343"/>
            <p14:sldId id="345"/>
            <p14:sldId id="344"/>
            <p14:sldId id="448"/>
            <p14:sldId id="450"/>
            <p14:sldId id="514"/>
            <p14:sldId id="346"/>
            <p14:sldId id="349"/>
            <p14:sldId id="350"/>
            <p14:sldId id="519"/>
            <p14:sldId id="351"/>
            <p14:sldId id="366"/>
          </p14:sldIdLst>
        </p14:section>
        <p14:section name="Open domain QA" id="{CADDA138-83B2-1141-9150-B7F7B2D185AF}">
          <p14:sldIdLst/>
        </p14:section>
        <p14:section name="Dialog" id="{E3B7B80E-0082-8344-A41E-0709340BF8A7}">
          <p14:sldIdLst/>
        </p14:section>
        <p14:section name="References" id="{4721D45E-7813-414C-A35F-DE35A9F0E97C}">
          <p14:sldIdLst>
            <p14:sldId id="364"/>
            <p14:sldId id="365"/>
            <p14:sldId id="410"/>
            <p14:sldId id="41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E820D9-A706-45F4-A1FF-EF4C3D35045F}">
  <a:tblStyle styleId="{C4E820D9-A706-45F4-A1FF-EF4C3D3504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838C725-EE0C-4014-987D-B2245AA3F96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62"/>
    <p:restoredTop sz="94549"/>
  </p:normalViewPr>
  <p:slideViewPr>
    <p:cSldViewPr snapToGrid="0">
      <p:cViewPr varScale="1">
        <p:scale>
          <a:sx n="95" d="100"/>
          <a:sy n="95" d="100"/>
        </p:scale>
        <p:origin x="192" y="69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3.fntdata"/><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1.fntdata"/><Relationship Id="rId91" Type="http://schemas.openxmlformats.org/officeDocument/2006/relationships/font" Target="fonts/font4.fntdata"/><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df0fc3fd7_2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df0fc3fd7_2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8569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e5360c337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e5360c33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e5360c337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e5360c337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 machine reading with human comprehension</a:t>
            </a:r>
          </a:p>
        </p:txBody>
      </p:sp>
    </p:spTree>
    <p:extLst>
      <p:ext uri="{BB962C8B-B14F-4D97-AF65-F5344CB8AC3E}">
        <p14:creationId xmlns:p14="http://schemas.microsoft.com/office/powerpoint/2010/main" val="2138473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4920c54da770f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4920c54da770f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d495716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d495716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292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a4920c54da770f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a4920c54da770f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a4920c54da770f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a4920c54da770f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a4920c54da770f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a4920c54da770f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044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a4920c54da770f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a4920c54da770f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197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e5360c33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e5360c33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27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b665d89a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b665d89a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could this mean?</a:t>
            </a:r>
            <a:endParaRPr/>
          </a:p>
          <a:p>
            <a:pPr marL="0" lvl="0" indent="0" algn="l" rtl="0">
              <a:spcBef>
                <a:spcPts val="0"/>
              </a:spcBef>
              <a:spcAft>
                <a:spcPts val="0"/>
              </a:spcAft>
              <a:buNone/>
            </a:pPr>
            <a:r>
              <a:rPr lang="en-GB"/>
              <a:t>What should this mean?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d495716a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d495716a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a4920c54da770f5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a4920c54da770f5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a4920c54da770f5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a4920c54da770f5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3b665d89a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3b665d89a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chemeClr val="accent3"/>
                </a:solidFill>
                <a:latin typeface="Proxima Nova"/>
                <a:ea typeface="Proxima Nova"/>
                <a:cs typeface="Proxima Nova"/>
                <a:sym typeface="Proxima Nova"/>
              </a:rPr>
              <a:t>Relies on rather complicated pipelines that include various linguistic pre-processing steps. Each is prone to errors which will propagate through the pipeline. </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000">
                <a:solidFill>
                  <a:schemeClr val="accent3"/>
                </a:solidFill>
                <a:latin typeface="Proxima Nova"/>
                <a:ea typeface="Proxima Nova"/>
                <a:cs typeface="Proxima Nova"/>
                <a:sym typeface="Proxima Nova"/>
              </a:rPr>
              <a:t>Requires intensive feature engineering. Typical feature spaces are very high dimensional (several millions), mostly due to the large vocabularies we are dealing with.</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000">
                <a:solidFill>
                  <a:schemeClr val="accent3"/>
                </a:solidFill>
                <a:latin typeface="Proxima Nova"/>
                <a:ea typeface="Proxima Nova"/>
                <a:cs typeface="Proxima Nova"/>
                <a:sym typeface="Proxima Nova"/>
              </a:rPr>
              <a:t>Simple ML models (e.g. logistic regression)</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r>
              <a:rPr lang="en-GB" sz="1000">
                <a:solidFill>
                  <a:schemeClr val="accent3"/>
                </a:solidFill>
                <a:latin typeface="Proxima Nova"/>
                <a:ea typeface="Proxima Nova"/>
                <a:cs typeface="Proxima Nova"/>
                <a:sym typeface="Proxima Nova"/>
              </a:rPr>
              <a:t>→ Problems: complicated -&gt; high entry barrier, error propagation, over-fitting</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3e5360c337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3e5360c33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Discussion around these points with the students </a:t>
            </a:r>
            <a:r>
              <a:rPr lang="en-US" dirty="0">
                <a:sym typeface="Wingdings" pitchFamily="2" charset="2"/>
              </a:rPr>
              <a:t> this will be a question of the quiz</a:t>
            </a:r>
            <a:endParaRPr lang="en-US" dirty="0"/>
          </a:p>
        </p:txBody>
      </p:sp>
    </p:spTree>
    <p:extLst>
      <p:ext uri="{BB962C8B-B14F-4D97-AF65-F5344CB8AC3E}">
        <p14:creationId xmlns:p14="http://schemas.microsoft.com/office/powerpoint/2010/main" val="26391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df7caa597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3df7caa59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1e27c45211e4e7ab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1e27c45211e4e7ab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e27c45211e4e7ab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e27c45211e4e7ab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1e27c45211e4e7ab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1e27c45211e4e7ab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828adc600a5ccb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828adc600a5ccb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could this mean?</a:t>
            </a:r>
            <a:endParaRPr/>
          </a:p>
          <a:p>
            <a:pPr marL="0" lvl="0" indent="0" algn="l" rtl="0">
              <a:spcBef>
                <a:spcPts val="0"/>
              </a:spcBef>
              <a:spcAft>
                <a:spcPts val="0"/>
              </a:spcAft>
              <a:buNone/>
            </a:pPr>
            <a:r>
              <a:rPr lang="en-GB"/>
              <a:t>What should this mean?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e27c45211e4e7ab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e27c45211e4e7ab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This example architecture is in fact the current state-of-the art model.</a:t>
            </a:r>
            <a:endParaRPr/>
          </a:p>
          <a:p>
            <a:pPr marL="457200" lvl="0" indent="-298450" algn="l" rtl="0">
              <a:spcBef>
                <a:spcPts val="0"/>
              </a:spcBef>
              <a:spcAft>
                <a:spcPts val="0"/>
              </a:spcAft>
              <a:buSzPts val="1100"/>
              <a:buChar char="-"/>
            </a:pPr>
            <a:r>
              <a:rPr lang="en-GB"/>
              <a:t>We will later on, on a high level, understand how it works</a:t>
            </a:r>
            <a:endParaRPr/>
          </a:p>
          <a:p>
            <a:pPr marL="457200" lvl="0" indent="-298450" algn="l" rtl="0">
              <a:spcBef>
                <a:spcPts val="0"/>
              </a:spcBef>
              <a:spcAft>
                <a:spcPts val="0"/>
              </a:spcAft>
              <a:buSzPts val="1100"/>
              <a:buChar char="-"/>
            </a:pPr>
            <a:r>
              <a:rPr lang="en-GB"/>
              <a:t>For now, we will have a look at a simpler model</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1e27c45211e4e7ab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1e27c45211e4e7ab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e27c45211e4e7ab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e27c45211e4e7ab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dirty="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dirty="0">
                <a:solidFill>
                  <a:schemeClr val="accent3"/>
                </a:solidFill>
                <a:latin typeface="Proxima Nova"/>
                <a:ea typeface="Proxima Nova"/>
                <a:cs typeface="Proxima Nova"/>
                <a:sym typeface="Proxima Nova"/>
              </a:rPr>
              <a:t>Say that we model symbols by one-hot vectors.</a:t>
            </a:r>
            <a:br>
              <a:rPr lang="en-GB" sz="1800" dirty="0">
                <a:solidFill>
                  <a:schemeClr val="accent3"/>
                </a:solidFill>
                <a:latin typeface="Proxima Nova"/>
                <a:ea typeface="Proxima Nova"/>
                <a:cs typeface="Proxima Nova"/>
                <a:sym typeface="Proxima Nova"/>
              </a:rPr>
            </a:br>
            <a:r>
              <a:rPr lang="en-GB" sz="1800" dirty="0">
                <a:solidFill>
                  <a:schemeClr val="accent3"/>
                </a:solidFill>
                <a:latin typeface="Proxima Nova"/>
                <a:ea typeface="Proxima Nova"/>
                <a:cs typeface="Proxima Nova"/>
                <a:sym typeface="Proxima Nova"/>
              </a:rPr>
              <a:t>We embed by a linear projection to much lower dimensionality → solves the </a:t>
            </a:r>
            <a:r>
              <a:rPr lang="en-GB" sz="1800" dirty="0" err="1">
                <a:solidFill>
                  <a:schemeClr val="accent3"/>
                </a:solidFill>
                <a:latin typeface="Proxima Nova"/>
                <a:ea typeface="Proxima Nova"/>
                <a:cs typeface="Proxima Nova"/>
                <a:sym typeface="Proxima Nova"/>
              </a:rPr>
              <a:t>aformentioned</a:t>
            </a:r>
            <a:r>
              <a:rPr lang="en-GB" sz="1800" dirty="0">
                <a:solidFill>
                  <a:schemeClr val="accent3"/>
                </a:solidFill>
                <a:latin typeface="Proxima Nova"/>
                <a:ea typeface="Proxima Nova"/>
                <a:cs typeface="Proxima Nova"/>
                <a:sym typeface="Proxima Nova"/>
              </a:rPr>
              <a:t> problem of high-dimensional feature spaces, however, such models have at least 1 hidden layer, no linear models anymore → backpropagation and DL to the rescue.</a:t>
            </a:r>
            <a:endParaRPr sz="1800" dirty="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dirty="0">
                <a:solidFill>
                  <a:schemeClr val="accent3"/>
                </a:solidFill>
                <a:latin typeface="Proxima Nova"/>
                <a:ea typeface="Proxima Nova"/>
                <a:cs typeface="Proxima Nova"/>
                <a:sym typeface="Proxima Nova"/>
              </a:rPr>
            </a:br>
            <a:r>
              <a:rPr lang="en-GB" sz="1800" dirty="0">
                <a:solidFill>
                  <a:schemeClr val="accent3"/>
                </a:solidFill>
                <a:latin typeface="Proxima Nova"/>
                <a:ea typeface="Proxima Nova"/>
                <a:cs typeface="Proxima Nova"/>
                <a:sym typeface="Proxima Nova"/>
              </a:rPr>
              <a:t>Projection matrix is often called the embedding matrix.</a:t>
            </a:r>
            <a:br>
              <a:rPr lang="en-GB" sz="1800" dirty="0">
                <a:solidFill>
                  <a:schemeClr val="accent3"/>
                </a:solidFill>
                <a:latin typeface="Proxima Nova"/>
                <a:ea typeface="Proxima Nova"/>
                <a:cs typeface="Proxima Nova"/>
                <a:sym typeface="Proxima Nova"/>
              </a:rPr>
            </a:br>
            <a:r>
              <a:rPr lang="en-GB" sz="1800" dirty="0">
                <a:solidFill>
                  <a:schemeClr val="accent3"/>
                </a:solidFill>
                <a:latin typeface="Proxima Nova"/>
                <a:ea typeface="Proxima Nova"/>
                <a:cs typeface="Proxima Nova"/>
                <a:sym typeface="Proxima Nova"/>
              </a:rPr>
              <a:t>Talk about word embeddings, and or character embeddings.</a:t>
            </a:r>
            <a:endParaRPr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1e27c45211e4e7ab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1e27c45211e4e7ab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3ea108f3c3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3ea108f3c3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1e27c45211e4e7ab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1e27c45211e4e7ab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3dd0b4c76b_2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3dd0b4c76b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Effective information flow:</a:t>
            </a:r>
            <a:endParaRPr/>
          </a:p>
          <a:p>
            <a:pPr marL="0" lvl="0" indent="0" algn="l" rtl="0">
              <a:spcBef>
                <a:spcPts val="0"/>
              </a:spcBef>
              <a:spcAft>
                <a:spcPts val="0"/>
              </a:spcAft>
              <a:buNone/>
            </a:pPr>
            <a:r>
              <a:rPr lang="en-GB"/>
              <a:t>How easy is it to condition relevant constituents on one another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3ea35cf5b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3ea35cf5b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In our example with Tesla, we see that the same idea is expressed in two different ways</a:t>
            </a:r>
            <a:endParaRPr/>
          </a:p>
          <a:p>
            <a:pPr marL="457200" lvl="0" indent="-298450" algn="l" rtl="0">
              <a:spcBef>
                <a:spcPts val="0"/>
              </a:spcBef>
              <a:spcAft>
                <a:spcPts val="0"/>
              </a:spcAft>
              <a:buSzPts val="1100"/>
              <a:buChar char="-"/>
            </a:pPr>
            <a:r>
              <a:rPr lang="en-GB"/>
              <a:t>Our goal is to learn representations that...</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e27c45211e4e7ab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e27c45211e4e7ab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Vector for Prague should be different depending on context.</a:t>
            </a:r>
            <a:endParaRPr/>
          </a:p>
          <a:p>
            <a:pPr marL="457200" lvl="0" indent="-298450" algn="l" rtl="0">
              <a:spcBef>
                <a:spcPts val="0"/>
              </a:spcBef>
              <a:spcAft>
                <a:spcPts val="0"/>
              </a:spcAft>
              <a:buSzPts val="1100"/>
              <a:buChar char="-"/>
            </a:pPr>
            <a:r>
              <a:rPr lang="en-GB"/>
              <a:t>Representation should be conditioned on context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3ea108f3c3_2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1" name="Google Shape;2231;g3ea108f3c3_2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828adc600a5ccb9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828adc600a5ccb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But there has been a lot of process and activity in this area has sky rocketed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3ea108f3c3_2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3ea108f3c3_2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3"/>
        <p:cNvGrpSpPr/>
        <p:nvPr/>
      </p:nvGrpSpPr>
      <p:grpSpPr>
        <a:xfrm>
          <a:off x="0" y="0"/>
          <a:ext cx="0" cy="0"/>
          <a:chOff x="0" y="0"/>
          <a:chExt cx="0" cy="0"/>
        </a:xfrm>
      </p:grpSpPr>
      <p:sp>
        <p:nvSpPr>
          <p:cNvPr id="2914" name="Google Shape;2914;g1e27c45211e4e7ab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5" name="Google Shape;2915;g1e27c45211e4e7ab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solidFill>
                  <a:schemeClr val="dk1"/>
                </a:solidFill>
                <a:latin typeface="Proxima Nova"/>
                <a:ea typeface="Proxima Nova"/>
                <a:cs typeface="Proxima Nova"/>
                <a:sym typeface="Proxima Nova"/>
              </a:rPr>
              <a:t>- The new kid on the block!</a:t>
            </a:r>
            <a:endParaRPr sz="28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3dbcb15f1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3dbcb15f1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Connection with Winograd schemas</a:t>
            </a: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3dbcb15f1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3dbcb15f1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1756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3dbcb15f1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3dbcb15f1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39930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5"/>
        <p:cNvGrpSpPr/>
        <p:nvPr/>
      </p:nvGrpSpPr>
      <p:grpSpPr>
        <a:xfrm>
          <a:off x="0" y="0"/>
          <a:ext cx="0" cy="0"/>
          <a:chOff x="0" y="0"/>
          <a:chExt cx="0" cy="0"/>
        </a:xfrm>
      </p:grpSpPr>
      <p:sp>
        <p:nvSpPr>
          <p:cNvPr id="3026" name="Google Shape;3026;g3b665d89a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7" name="Google Shape;3027;g3b665d89a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1e27c45211e4e7ab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1e27c45211e4e7ab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1e27c45211e4e7ab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1e27c45211e4e7ab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1e27c45211e4e7ab_1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1e27c45211e4e7ab_1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3e85a8eae8_2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3e85a8eae8_2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4920c54da770f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4920c54da770f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169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8B6A2D6-6036-9A48-94D2-82C9F36AB563}" type="slidenum">
              <a:rPr lang="en-US" smtClean="0">
                <a:solidFill>
                  <a:prstClr val="black"/>
                </a:solidFill>
                <a:latin typeface="Calibri" panose="020F0502020204030204"/>
                <a:ea typeface=""/>
                <a:cs typeface=""/>
              </a:rPr>
              <a:pPr/>
              <a:t>73</a:t>
            </a:fld>
            <a:endParaRPr lang="en-US">
              <a:solidFill>
                <a:prstClr val="black"/>
              </a:solidFill>
              <a:latin typeface="Calibri" panose="020F0502020204030204"/>
              <a:ea typeface=""/>
              <a:cs typeface=""/>
            </a:endParaRPr>
          </a:p>
        </p:txBody>
      </p:sp>
    </p:spTree>
    <p:extLst>
      <p:ext uri="{BB962C8B-B14F-4D97-AF65-F5344CB8AC3E}">
        <p14:creationId xmlns:p14="http://schemas.microsoft.com/office/powerpoint/2010/main" val="14078395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1e27c45211e4e7ab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1e27c45211e4e7ab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4634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1e27c45211e4e7ab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1e27c45211e4e7ab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e27c45211e4e7ab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e27c45211e4e7ab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1e27c45211e4e7ab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6" name="Google Shape;2666;g1e27c45211e4e7ab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8B6A2D6-6036-9A48-94D2-82C9F36AB563}" type="slidenum">
              <a:rPr lang="en-US" smtClean="0">
                <a:solidFill>
                  <a:prstClr val="black"/>
                </a:solidFill>
                <a:latin typeface="Calibri" panose="020F0502020204030204"/>
                <a:ea typeface=""/>
                <a:cs typeface=""/>
              </a:rPr>
              <a:pPr/>
              <a:t>79</a:t>
            </a:fld>
            <a:endParaRPr lang="en-US">
              <a:solidFill>
                <a:prstClr val="black"/>
              </a:solidFill>
              <a:latin typeface="Calibri" panose="020F0502020204030204"/>
              <a:ea typeface=""/>
              <a:cs typeface=""/>
            </a:endParaRPr>
          </a:p>
        </p:txBody>
      </p:sp>
    </p:spTree>
    <p:extLst>
      <p:ext uri="{BB962C8B-B14F-4D97-AF65-F5344CB8AC3E}">
        <p14:creationId xmlns:p14="http://schemas.microsoft.com/office/powerpoint/2010/main" val="28148329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1e27c45211e4e7ab_1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1e27c45211e4e7ab_1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g3e869a79d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g3e869a79d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3e85a8eae8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0" name="Google Shape;3320;g3e85a8eae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5"/>
        <p:cNvGrpSpPr/>
        <p:nvPr/>
      </p:nvGrpSpPr>
      <p:grpSpPr>
        <a:xfrm>
          <a:off x="0" y="0"/>
          <a:ext cx="0" cy="0"/>
          <a:chOff x="0" y="0"/>
          <a:chExt cx="0" cy="0"/>
        </a:xfrm>
      </p:grpSpPr>
      <p:sp>
        <p:nvSpPr>
          <p:cNvPr id="3326" name="Google Shape;3326;g3e85a8eae8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7" name="Google Shape;3327;g3e85a8eae8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e5360c33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e5360c33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9"/>
        <p:cNvGrpSpPr/>
        <p:nvPr/>
      </p:nvGrpSpPr>
      <p:grpSpPr>
        <a:xfrm>
          <a:off x="0" y="0"/>
          <a:ext cx="0" cy="0"/>
          <a:chOff x="0" y="0"/>
          <a:chExt cx="0" cy="0"/>
        </a:xfrm>
      </p:grpSpPr>
      <p:sp>
        <p:nvSpPr>
          <p:cNvPr id="4360" name="Google Shape;4360;g3e869a79d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1" name="Google Shape;4361;g3e869a79d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6"/>
        <p:cNvGrpSpPr/>
        <p:nvPr/>
      </p:nvGrpSpPr>
      <p:grpSpPr>
        <a:xfrm>
          <a:off x="0" y="0"/>
          <a:ext cx="0" cy="0"/>
          <a:chOff x="0" y="0"/>
          <a:chExt cx="0" cy="0"/>
        </a:xfrm>
      </p:grpSpPr>
      <p:sp>
        <p:nvSpPr>
          <p:cNvPr id="4367" name="Google Shape;4367;g3e53d02e1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8" name="Google Shape;4368;g3e53d02e1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360c33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360c33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df0fc3fd7_2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df0fc3fd7_2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da99cd32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da99cd32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1FD485-E67D-5C49-B7B1-A012E1B4141B}" type="datetimeFigureOut">
              <a:rPr lang="en-US" smtClean="0">
                <a:solidFill>
                  <a:prstClr val="black">
                    <a:tint val="75000"/>
                  </a:prstClr>
                </a:solidFill>
              </a:rPr>
              <a:pPr/>
              <a:t>3/18/19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404EE8-4C17-194F-9ED2-FF58A6EC922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139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80682"/>
            <a:ext cx="8042276" cy="1002717"/>
          </a:xfrm>
        </p:spPr>
        <p:txBody>
          <a:bodyPr/>
          <a:lstStyle/>
          <a:p>
            <a:r>
              <a:rPr lang="en-US"/>
              <a:t>Click to edit Master title style</a:t>
            </a:r>
            <a:endParaRPr/>
          </a:p>
        </p:txBody>
      </p:sp>
      <p:sp>
        <p:nvSpPr>
          <p:cNvPr id="3" name="Content Placeholder 2"/>
          <p:cNvSpPr>
            <a:spLocks noGrp="1"/>
          </p:cNvSpPr>
          <p:nvPr>
            <p:ph sz="half" idx="1"/>
          </p:nvPr>
        </p:nvSpPr>
        <p:spPr>
          <a:xfrm>
            <a:off x="549275" y="1200151"/>
            <a:ext cx="3840480" cy="3257550"/>
          </a:xfrm>
        </p:spPr>
        <p:txBody>
          <a:bodyPr>
            <a:normAutofit/>
          </a:bodyPr>
          <a:lstStyle>
            <a:lvl1pPr>
              <a:spcBef>
                <a:spcPts val="1200"/>
              </a:spcBef>
              <a:defRPr sz="150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51071" y="1200151"/>
            <a:ext cx="3840480" cy="3257550"/>
          </a:xfrm>
        </p:spPr>
        <p:txBody>
          <a:bodyPr>
            <a:normAutofit/>
          </a:bodyPr>
          <a:lstStyle>
            <a:lvl1pPr>
              <a:spcBef>
                <a:spcPts val="1200"/>
              </a:spcBef>
              <a:defRPr sz="150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solidFill>
                  <a:prstClr val="white"/>
                </a:solidFill>
              </a:rPr>
              <a:pPr/>
              <a:t>3/18/19</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7F5CE407-6216-4202-80E4-A30DC2F709B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323589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 name="Google Shape;40;p9"/>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41" name="Google Shape;41;p9"/>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2" name="Google Shape;42;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3" name="Google Shape;43;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8.jpg"/><Relationship Id="rId5" Type="http://schemas.openxmlformats.org/officeDocument/2006/relationships/image" Target="../media/image6.png"/><Relationship Id="rId4" Type="http://schemas.openxmlformats.org/officeDocument/2006/relationships/image" Target="../media/image5.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hyperlink" Target="mailto:angelafan@fb.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abordes@fb.com" TargetMode="External"/><Relationship Id="rId4" Type="http://schemas.openxmlformats.org/officeDocument/2006/relationships/hyperlink" Target="mailto:louismartin@fb.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1.xml"/><Relationship Id="rId4" Type="http://schemas.openxmlformats.org/officeDocument/2006/relationships/image" Target="../media/image18.gif"/></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2" Type="http://schemas.openxmlformats.org/officeDocument/2006/relationships/hyperlink" Target="https://cs.nyu.edu/faculty/davise/papers/WinogradSchemas/WSCollection.html" TargetMode="External"/><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paperswithcode.com/sota/question-answering-babi" TargetMode="Externa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hyperlink" Target="https://stanford-qa.com/"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6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49.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41.xml"/><Relationship Id="rId16"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2.png"/><Relationship Id="rId11" Type="http://schemas.openxmlformats.org/officeDocument/2006/relationships/image" Target="../media/image43.png"/><Relationship Id="rId5" Type="http://schemas.openxmlformats.org/officeDocument/2006/relationships/image" Target="../media/image5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50.png"/><Relationship Id="rId9" Type="http://schemas.openxmlformats.org/officeDocument/2006/relationships/image" Target="../media/image41.png"/><Relationship Id="rId14" Type="http://schemas.openxmlformats.org/officeDocument/2006/relationships/image" Target="../media/image46.png"/></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3" Type="http://schemas.openxmlformats.org/officeDocument/2006/relationships/hyperlink" Target="http://jalammar.github.io/illustrated-transformer/"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9.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3" Type="http://schemas.openxmlformats.org/officeDocument/2006/relationships/hyperlink" Target="http://lrec-conf.org/proceedings/lrec2012/pdf/1072_Paper.pdf" TargetMode="External"/><Relationship Id="rId2" Type="http://schemas.openxmlformats.org/officeDocument/2006/relationships/notesSlide" Target="../notesSlides/notesSlide60.xml"/><Relationship Id="rId1" Type="http://schemas.openxmlformats.org/officeDocument/2006/relationships/slideLayout" Target="../slideLayouts/slideLayout9.xml"/><Relationship Id="rId5" Type="http://schemas.openxmlformats.org/officeDocument/2006/relationships/hyperlink" Target="https://www.independent.co.uk/infact/brexit-second-referendum-false-claims-eu-referendum-campaign-lies-fake-news-a8113381.html" TargetMode="External"/><Relationship Id="rId4" Type="http://schemas.openxmlformats.org/officeDocument/2006/relationships/hyperlink" Target="https://www.cs.utexas.edu/~mooney/cs388/slides/dist-sem-intro-NLP-class-UT.pdf"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allenai.org/data/data-all.html" TargetMode="External"/><Relationship Id="rId2" Type="http://schemas.openxmlformats.org/officeDocument/2006/relationships/notesSlide" Target="../notesSlides/notesSlide61.xml"/><Relationship Id="rId1" Type="http://schemas.openxmlformats.org/officeDocument/2006/relationships/slideLayout" Target="../slideLayouts/slideLayout9.xml"/><Relationship Id="rId5" Type="http://schemas.openxmlformats.org/officeDocument/2006/relationships/hyperlink" Target="https://arxiv.org/abs/1707.03904" TargetMode="External"/><Relationship Id="rId4" Type="http://schemas.openxmlformats.org/officeDocument/2006/relationships/hyperlink" Target="https://arxiv.org/pdf/1704.05179.pdf"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6.png"/><Relationship Id="rId4"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581B26-E295-2B49-8067-89AC88424F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
        <p:nvSpPr>
          <p:cNvPr id="2" name="Title 1">
            <a:extLst>
              <a:ext uri="{FF2B5EF4-FFF2-40B4-BE49-F238E27FC236}">
                <a16:creationId xmlns:a16="http://schemas.microsoft.com/office/drawing/2014/main" id="{C847D663-DAFA-164D-BEB4-23C95A3EA9FE}"/>
              </a:ext>
            </a:extLst>
          </p:cNvPr>
          <p:cNvSpPr>
            <a:spLocks noGrp="1"/>
          </p:cNvSpPr>
          <p:nvPr>
            <p:ph type="title" idx="4294967295"/>
          </p:nvPr>
        </p:nvSpPr>
        <p:spPr>
          <a:xfrm>
            <a:off x="334297" y="1341848"/>
            <a:ext cx="8520113" cy="573087"/>
          </a:xfrm>
        </p:spPr>
        <p:txBody>
          <a:bodyPr/>
          <a:lstStyle/>
          <a:p>
            <a:pPr algn="ctr"/>
            <a:r>
              <a:rPr lang="en-US" dirty="0">
                <a:solidFill>
                  <a:srgbClr val="0070C0"/>
                </a:solidFill>
              </a:rPr>
              <a:t>Machine Reading, Question Answering &amp; Dialog</a:t>
            </a:r>
            <a:br>
              <a:rPr lang="en-US" dirty="0">
                <a:solidFill>
                  <a:srgbClr val="0070C0"/>
                </a:solidFill>
              </a:rPr>
            </a:br>
            <a:r>
              <a:rPr lang="en-US" sz="2400" dirty="0">
                <a:solidFill>
                  <a:schemeClr val="bg1">
                    <a:lumMod val="50000"/>
                  </a:schemeClr>
                </a:solidFill>
              </a:rPr>
              <a:t>AMMI – Deep NLP – Part III</a:t>
            </a:r>
          </a:p>
        </p:txBody>
      </p:sp>
      <p:sp>
        <p:nvSpPr>
          <p:cNvPr id="3" name="TextBox 2">
            <a:extLst>
              <a:ext uri="{FF2B5EF4-FFF2-40B4-BE49-F238E27FC236}">
                <a16:creationId xmlns:a16="http://schemas.microsoft.com/office/drawing/2014/main" id="{D698A87F-39B2-304E-A8F5-05E37F34AD0A}"/>
              </a:ext>
            </a:extLst>
          </p:cNvPr>
          <p:cNvSpPr txBox="1"/>
          <p:nvPr/>
        </p:nvSpPr>
        <p:spPr>
          <a:xfrm>
            <a:off x="1974056" y="2846224"/>
            <a:ext cx="5240593" cy="1200329"/>
          </a:xfrm>
          <a:prstGeom prst="rect">
            <a:avLst/>
          </a:prstGeom>
          <a:noFill/>
        </p:spPr>
        <p:txBody>
          <a:bodyPr wrap="square" rtlCol="0">
            <a:spAutoFit/>
          </a:bodyPr>
          <a:lstStyle/>
          <a:p>
            <a:pPr algn="ctr"/>
            <a:r>
              <a:rPr lang="en-US" sz="1600" dirty="0"/>
              <a:t>Angela Fan, Louis Martin, </a:t>
            </a:r>
            <a:r>
              <a:rPr lang="en-US" sz="1600" dirty="0">
                <a:solidFill>
                  <a:srgbClr val="0070C0"/>
                </a:solidFill>
              </a:rPr>
              <a:t>Antoine Bordes</a:t>
            </a:r>
          </a:p>
          <a:p>
            <a:pPr algn="ctr"/>
            <a:br>
              <a:rPr lang="en-US" dirty="0"/>
            </a:br>
            <a:r>
              <a:rPr lang="en-US" dirty="0"/>
              <a:t>Facebook AI Research (Paris)</a:t>
            </a:r>
          </a:p>
          <a:p>
            <a:pPr algn="ctr"/>
            <a:endParaRPr lang="en-US" dirty="0"/>
          </a:p>
          <a:p>
            <a:pPr algn="ctr"/>
            <a:r>
              <a:rPr lang="en-US" dirty="0"/>
              <a:t>March 18-22, 2019</a:t>
            </a:r>
          </a:p>
        </p:txBody>
      </p:sp>
    </p:spTree>
    <p:extLst>
      <p:ext uri="{BB962C8B-B14F-4D97-AF65-F5344CB8AC3E}">
        <p14:creationId xmlns:p14="http://schemas.microsoft.com/office/powerpoint/2010/main" val="296182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40" name="Google Shape;240;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227" name="Google Shape;227;p2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 2: The Knowledge Acquisition Bottleneck</a:t>
            </a:r>
            <a:endParaRPr/>
          </a:p>
        </p:txBody>
      </p:sp>
      <p:sp>
        <p:nvSpPr>
          <p:cNvPr id="228" name="Google Shape;228;p25"/>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29" name="Google Shape;229;p25"/>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30" name="Google Shape;230;p25"/>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231" name="Google Shape;231;p25" descr="Image result for meaning representation"/>
          <p:cNvPicPr preferRelativeResize="0"/>
          <p:nvPr/>
        </p:nvPicPr>
        <p:blipFill>
          <a:blip r:embed="rId3">
            <a:alphaModFix/>
          </a:blip>
          <a:stretch>
            <a:fillRect/>
          </a:stretch>
        </p:blipFill>
        <p:spPr>
          <a:xfrm>
            <a:off x="3910900" y="2009505"/>
            <a:ext cx="1169100" cy="1595795"/>
          </a:xfrm>
          <a:prstGeom prst="rect">
            <a:avLst/>
          </a:prstGeom>
          <a:noFill/>
          <a:ln>
            <a:noFill/>
          </a:ln>
        </p:spPr>
      </p:pic>
      <p:pic>
        <p:nvPicPr>
          <p:cNvPr id="232" name="Google Shape;232;p25" descr="Image result for question answer"/>
          <p:cNvPicPr preferRelativeResize="0"/>
          <p:nvPr/>
        </p:nvPicPr>
        <p:blipFill>
          <a:blip r:embed="rId4">
            <a:alphaModFix/>
          </a:blip>
          <a:stretch>
            <a:fillRect/>
          </a:stretch>
        </p:blipFill>
        <p:spPr>
          <a:xfrm>
            <a:off x="6015100" y="2134547"/>
            <a:ext cx="1794250" cy="1345700"/>
          </a:xfrm>
          <a:prstGeom prst="rect">
            <a:avLst/>
          </a:prstGeom>
          <a:noFill/>
          <a:ln>
            <a:noFill/>
          </a:ln>
        </p:spPr>
      </p:pic>
      <p:cxnSp>
        <p:nvCxnSpPr>
          <p:cNvPr id="233" name="Google Shape;233;p25"/>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234" name="Google Shape;234;p25" descr="Image result for robot"/>
          <p:cNvPicPr preferRelativeResize="0"/>
          <p:nvPr/>
        </p:nvPicPr>
        <p:blipFill>
          <a:blip r:embed="rId5">
            <a:alphaModFix/>
          </a:blip>
          <a:stretch>
            <a:fillRect/>
          </a:stretch>
        </p:blipFill>
        <p:spPr>
          <a:xfrm>
            <a:off x="5483940" y="3820100"/>
            <a:ext cx="481402" cy="572700"/>
          </a:xfrm>
          <a:prstGeom prst="rect">
            <a:avLst/>
          </a:prstGeom>
          <a:noFill/>
          <a:ln>
            <a:noFill/>
          </a:ln>
        </p:spPr>
      </p:pic>
      <p:sp>
        <p:nvSpPr>
          <p:cNvPr id="235" name="Google Shape;235;p25"/>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pic>
        <p:nvPicPr>
          <p:cNvPr id="236" name="Google Shape;236;p25" descr="Image result for bottleneck"/>
          <p:cNvPicPr preferRelativeResize="0"/>
          <p:nvPr/>
        </p:nvPicPr>
        <p:blipFill>
          <a:blip r:embed="rId6">
            <a:alphaModFix/>
          </a:blip>
          <a:stretch>
            <a:fillRect/>
          </a:stretch>
        </p:blipFill>
        <p:spPr>
          <a:xfrm>
            <a:off x="458425" y="2003255"/>
            <a:ext cx="2807525" cy="1684520"/>
          </a:xfrm>
          <a:prstGeom prst="rect">
            <a:avLst/>
          </a:prstGeom>
          <a:noFill/>
          <a:ln>
            <a:noFill/>
          </a:ln>
        </p:spPr>
      </p:pic>
      <p:sp>
        <p:nvSpPr>
          <p:cNvPr id="237" name="Google Shape;237;p25"/>
          <p:cNvSpPr txBox="1"/>
          <p:nvPr/>
        </p:nvSpPr>
        <p:spPr>
          <a:xfrm>
            <a:off x="13226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[Knowledge]</a:t>
            </a:r>
            <a:endParaRPr sz="1000"/>
          </a:p>
        </p:txBody>
      </p:sp>
      <p:sp>
        <p:nvSpPr>
          <p:cNvPr id="238" name="Google Shape;238;p25"/>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a:solidFill>
                  <a:schemeClr val="bg1">
                    <a:lumMod val="50000"/>
                  </a:schemeClr>
                </a:solidFill>
              </a:rPr>
              <a:t>“The problem of knowledge acquisition is the critical bottleneck problem in artificial intelligence.” </a:t>
            </a:r>
            <a:br>
              <a:rPr lang="en-GB" sz="1500" dirty="0">
                <a:solidFill>
                  <a:schemeClr val="bg1">
                    <a:lumMod val="50000"/>
                  </a:schemeClr>
                </a:solidFill>
              </a:rPr>
            </a:br>
            <a:r>
              <a:rPr lang="en-GB" sz="1500" dirty="0">
                <a:solidFill>
                  <a:schemeClr val="bg1">
                    <a:lumMod val="50000"/>
                  </a:schemeClr>
                </a:solidFill>
              </a:rPr>
              <a:t>E. A. Feigenbaum 1984</a:t>
            </a:r>
            <a:endParaRPr sz="1500" dirty="0">
              <a:solidFill>
                <a:schemeClr val="bg1">
                  <a:lumMod val="50000"/>
                </a:schemeClr>
              </a:solidFill>
            </a:endParaRPr>
          </a:p>
        </p:txBody>
      </p:sp>
      <p:sp>
        <p:nvSpPr>
          <p:cNvPr id="239" name="Google Shape;239;p25"/>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52" name="Google Shape;252;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245" name="Google Shape;245;p2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Question Answering</a:t>
            </a:r>
            <a:endParaRPr/>
          </a:p>
        </p:txBody>
      </p:sp>
      <p:sp>
        <p:nvSpPr>
          <p:cNvPr id="246" name="Google Shape;246;p26"/>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247" name="Google Shape;247;p26"/>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sp>
        <p:nvSpPr>
          <p:cNvPr id="248" name="Google Shape;248;p26"/>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249" name="Google Shape;249;p26"/>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250" name="Google Shape;250;p26"/>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51" name="Google Shape;251;p26"/>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253" name="Google Shape;253;p26"/>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54" name="Google Shape;254;p26"/>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7"/>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68" name="Google Shape;268;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260" name="Google Shape;260;p2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Helping Agents to learn Faster</a:t>
            </a:r>
            <a:endParaRPr/>
          </a:p>
        </p:txBody>
      </p:sp>
      <p:sp>
        <p:nvSpPr>
          <p:cNvPr id="261" name="Google Shape;261;p27"/>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The natural resources available where a population settles affects its ability to produce food and goods. Build your city on a plains or grassland square with a river running through it if possible.</a:t>
            </a:r>
            <a:endParaRPr sz="1100"/>
          </a:p>
        </p:txBody>
      </p:sp>
      <p:sp>
        <p:nvSpPr>
          <p:cNvPr id="262" name="Google Shape;262;p27"/>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pic>
        <p:nvPicPr>
          <p:cNvPr id="263" name="Google Shape;263;p27" descr="Image result for civilisation ii"/>
          <p:cNvPicPr preferRelativeResize="0"/>
          <p:nvPr/>
        </p:nvPicPr>
        <p:blipFill>
          <a:blip r:embed="rId3">
            <a:alphaModFix/>
          </a:blip>
          <a:stretch>
            <a:fillRect/>
          </a:stretch>
        </p:blipFill>
        <p:spPr>
          <a:xfrm>
            <a:off x="5923725" y="1759650"/>
            <a:ext cx="1977000" cy="2095500"/>
          </a:xfrm>
          <a:prstGeom prst="roundRect">
            <a:avLst>
              <a:gd name="adj" fmla="val 8636"/>
            </a:avLst>
          </a:prstGeom>
          <a:noFill/>
          <a:ln>
            <a:noFill/>
          </a:ln>
        </p:spPr>
      </p:pic>
      <p:sp>
        <p:nvSpPr>
          <p:cNvPr id="264" name="Google Shape;264;p27"/>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65" name="Google Shape;265;p27"/>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66" name="Google Shape;266;p27"/>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267" name="Google Shape;267;p27"/>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err="1">
                <a:solidFill>
                  <a:schemeClr val="bg1">
                    <a:lumMod val="50000"/>
                  </a:schemeClr>
                </a:solidFill>
              </a:rPr>
              <a:t>Branavan</a:t>
            </a:r>
            <a:r>
              <a:rPr lang="en-GB" sz="1600" dirty="0">
                <a:solidFill>
                  <a:schemeClr val="bg1">
                    <a:lumMod val="50000"/>
                  </a:schemeClr>
                </a:solidFill>
              </a:rPr>
              <a:t> et al., JMLR’12</a:t>
            </a:r>
            <a:endParaRPr sz="1600" dirty="0">
              <a:solidFill>
                <a:schemeClr val="bg1">
                  <a:lumMod val="5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1" name="Google Shape;281;p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274" name="Google Shape;274;p2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Helping Agents to learn Faster</a:t>
            </a:r>
            <a:endParaRPr/>
          </a:p>
        </p:txBody>
      </p:sp>
      <p:sp>
        <p:nvSpPr>
          <p:cNvPr id="275" name="Google Shape;275;p28"/>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A fundamental Go strategy involves keeping stones connected. Connecting a group with one eye to another one-eyed group makes them live together. Connecting individual stones into a single group results in an increase of liberties ...</a:t>
            </a:r>
            <a:endParaRPr sz="1100"/>
          </a:p>
        </p:txBody>
      </p:sp>
      <p:sp>
        <p:nvSpPr>
          <p:cNvPr id="276" name="Google Shape;276;p28"/>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277" name="Google Shape;277;p28"/>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78" name="Google Shape;278;p28"/>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79" name="Google Shape;279;p28"/>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pic>
        <p:nvPicPr>
          <p:cNvPr id="280" name="Google Shape;280;p28" descr="Image result for go game"/>
          <p:cNvPicPr preferRelativeResize="0"/>
          <p:nvPr/>
        </p:nvPicPr>
        <p:blipFill>
          <a:blip r:embed="rId3">
            <a:alphaModFix/>
          </a:blip>
          <a:stretch>
            <a:fillRect/>
          </a:stretch>
        </p:blipFill>
        <p:spPr>
          <a:xfrm>
            <a:off x="5990825" y="1759650"/>
            <a:ext cx="1977000" cy="2095500"/>
          </a:xfrm>
          <a:prstGeom prst="roundRect">
            <a:avLst>
              <a:gd name="adj" fmla="val 5322"/>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9"/>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98" name="Google Shape;298;p2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287" name="Google Shape;287;p2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Support a Molecular Tumor Board</a:t>
            </a:r>
            <a:endParaRPr/>
          </a:p>
        </p:txBody>
      </p:sp>
      <p:sp>
        <p:nvSpPr>
          <p:cNvPr id="288" name="Google Shape;288;p29"/>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The deletion mutation on exon-19 of EGFR gene was present in 16</a:t>
            </a:r>
            <a:endParaRPr sz="1100"/>
          </a:p>
          <a:p>
            <a:pPr marL="0" lvl="0" indent="0" algn="l" rtl="0">
              <a:spcBef>
                <a:spcPts val="0"/>
              </a:spcBef>
              <a:spcAft>
                <a:spcPts val="0"/>
              </a:spcAft>
              <a:buNone/>
            </a:pPr>
            <a:r>
              <a:rPr lang="en-GB" sz="1100"/>
              <a:t>patients, while the L858E point mutation on exon-21 was noted in 10.</a:t>
            </a:r>
            <a:endParaRPr sz="1100"/>
          </a:p>
          <a:p>
            <a:pPr marL="0" lvl="0" indent="0" algn="l" rtl="0">
              <a:spcBef>
                <a:spcPts val="0"/>
              </a:spcBef>
              <a:spcAft>
                <a:spcPts val="0"/>
              </a:spcAft>
              <a:buNone/>
            </a:pPr>
            <a:r>
              <a:rPr lang="en-GB" sz="1100"/>
              <a:t>All patients were treated with gefitinib and showed a partial response.</a:t>
            </a:r>
            <a:endParaRPr sz="1100"/>
          </a:p>
        </p:txBody>
      </p:sp>
      <p:sp>
        <p:nvSpPr>
          <p:cNvPr id="289" name="Google Shape;289;p29"/>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290" name="Google Shape;290;p29"/>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91" name="Google Shape;291;p29"/>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92" name="Google Shape;292;p29"/>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293" name="Google Shape;293;p29"/>
          <p:cNvSpPr/>
          <p:nvPr/>
        </p:nvSpPr>
        <p:spPr>
          <a:xfrm>
            <a:off x="5923732"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94" name="Google Shape;294;p29"/>
          <p:cNvSpPr txBox="1"/>
          <p:nvPr/>
        </p:nvSpPr>
        <p:spPr>
          <a:xfrm>
            <a:off x="6231200" y="2448000"/>
            <a:ext cx="15117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t>drug-drug? </a:t>
            </a:r>
            <a:endParaRPr sz="2000"/>
          </a:p>
        </p:txBody>
      </p:sp>
      <p:sp>
        <p:nvSpPr>
          <p:cNvPr id="295" name="Google Shape;295;p29"/>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pic>
        <p:nvPicPr>
          <p:cNvPr id="296" name="Google Shape;296;p29"/>
          <p:cNvPicPr preferRelativeResize="0"/>
          <p:nvPr/>
        </p:nvPicPr>
        <p:blipFill>
          <a:blip r:embed="rId3">
            <a:alphaModFix/>
          </a:blip>
          <a:stretch>
            <a:fillRect/>
          </a:stretch>
        </p:blipFill>
        <p:spPr>
          <a:xfrm>
            <a:off x="5923725" y="1772850"/>
            <a:ext cx="2069100" cy="2069100"/>
          </a:xfrm>
          <a:prstGeom prst="roundRect">
            <a:avLst>
              <a:gd name="adj" fmla="val 16667"/>
            </a:avLst>
          </a:prstGeom>
          <a:noFill/>
          <a:ln>
            <a:noFill/>
          </a:ln>
        </p:spPr>
      </p:pic>
      <p:sp>
        <p:nvSpPr>
          <p:cNvPr id="297" name="Google Shape;297;p29"/>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bg1">
                    <a:lumMod val="50000"/>
                  </a:schemeClr>
                </a:solidFill>
              </a:rPr>
              <a:t>Poon et al., ACL’17</a:t>
            </a:r>
            <a:endParaRPr sz="1600" dirty="0">
              <a:solidFill>
                <a:schemeClr val="bg1">
                  <a:lumMod val="50000"/>
                </a:schemeClr>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4" name="TextBox 3">
            <a:extLst>
              <a:ext uri="{FF2B5EF4-FFF2-40B4-BE49-F238E27FC236}">
                <a16:creationId xmlns:a16="http://schemas.microsoft.com/office/drawing/2014/main" id="{081F5902-B771-4E49-B960-1020351666DB}"/>
              </a:ext>
            </a:extLst>
          </p:cNvPr>
          <p:cNvSpPr txBox="1"/>
          <p:nvPr/>
        </p:nvSpPr>
        <p:spPr>
          <a:xfrm rot="21190534">
            <a:off x="1335214" y="3690876"/>
            <a:ext cx="5031615"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800" dirty="0"/>
              <a:t>Machines understanding text?</a:t>
            </a:r>
          </a:p>
        </p:txBody>
      </p:sp>
    </p:spTree>
    <p:extLst>
      <p:ext uri="{BB962C8B-B14F-4D97-AF65-F5344CB8AC3E}">
        <p14:creationId xmlns:p14="http://schemas.microsoft.com/office/powerpoint/2010/main" val="265525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4F4C37-CDB9-8C42-B92F-33DDFCB28344}"/>
              </a:ext>
            </a:extLst>
          </p:cNvPr>
          <p:cNvSpPr>
            <a:spLocks noGrp="1"/>
          </p:cNvSpPr>
          <p:nvPr>
            <p:ph type="title"/>
          </p:nvPr>
        </p:nvSpPr>
        <p:spPr/>
        <p:txBody>
          <a:bodyPr/>
          <a:lstStyle/>
          <a:p>
            <a:r>
              <a:rPr lang="en-US" dirty="0"/>
              <a:t>Machine Reading</a:t>
            </a:r>
          </a:p>
        </p:txBody>
      </p:sp>
      <p:sp>
        <p:nvSpPr>
          <p:cNvPr id="4" name="Text Placeholder 3">
            <a:extLst>
              <a:ext uri="{FF2B5EF4-FFF2-40B4-BE49-F238E27FC236}">
                <a16:creationId xmlns:a16="http://schemas.microsoft.com/office/drawing/2014/main" id="{8E48F04F-823B-0C4B-AA3A-A5DA3F731D95}"/>
              </a:ext>
            </a:extLst>
          </p:cNvPr>
          <p:cNvSpPr>
            <a:spLocks noGrp="1"/>
          </p:cNvSpPr>
          <p:nvPr>
            <p:ph type="body" idx="1"/>
          </p:nvPr>
        </p:nvSpPr>
        <p:spPr/>
        <p:txBody>
          <a:bodyPr/>
          <a:lstStyle/>
          <a:p>
            <a:pPr marL="114300" indent="0" algn="just">
              <a:buNone/>
            </a:pPr>
            <a:r>
              <a:rPr lang="en-US" dirty="0">
                <a:solidFill>
                  <a:schemeClr val="tx1"/>
                </a:solidFill>
              </a:rPr>
              <a:t>“</a:t>
            </a:r>
            <a:r>
              <a:rPr lang="en-US" i="1" dirty="0">
                <a:solidFill>
                  <a:schemeClr val="tx1"/>
                </a:solidFill>
              </a:rPr>
              <a:t>A machine comprehends </a:t>
            </a:r>
            <a:r>
              <a:rPr lang="en-US" i="1" dirty="0">
                <a:solidFill>
                  <a:srgbClr val="0070C0"/>
                </a:solidFill>
              </a:rPr>
              <a:t>a passage of text </a:t>
            </a:r>
            <a:r>
              <a:rPr lang="en-US" i="1" dirty="0">
                <a:solidFill>
                  <a:schemeClr val="tx1"/>
                </a:solidFill>
              </a:rPr>
              <a:t>if, for </a:t>
            </a:r>
            <a:r>
              <a:rPr lang="en-US" i="1" dirty="0">
                <a:solidFill>
                  <a:srgbClr val="0070C0"/>
                </a:solidFill>
              </a:rPr>
              <a:t>any question regarding that text that can be answered</a:t>
            </a:r>
            <a:r>
              <a:rPr lang="en-US" i="1" dirty="0">
                <a:solidFill>
                  <a:schemeClr val="tx1"/>
                </a:solidFill>
              </a:rPr>
              <a:t> correctly by a majority of native speakers, that machine can provide a string which those speakers would agree both answers that question, and does not contain information irrelevant to that question</a:t>
            </a:r>
            <a:r>
              <a:rPr lang="en-US" dirty="0">
                <a:solidFill>
                  <a:schemeClr val="tx1"/>
                </a:solidFill>
              </a:rPr>
              <a:t>.”</a:t>
            </a:r>
          </a:p>
        </p:txBody>
      </p:sp>
      <p:sp>
        <p:nvSpPr>
          <p:cNvPr id="2" name="Slide Number Placeholder 1">
            <a:extLst>
              <a:ext uri="{FF2B5EF4-FFF2-40B4-BE49-F238E27FC236}">
                <a16:creationId xmlns:a16="http://schemas.microsoft.com/office/drawing/2014/main" id="{62741C32-4A03-9846-9531-C9CC9C6AE8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pic>
        <p:nvPicPr>
          <p:cNvPr id="7" name="Picture 6">
            <a:extLst>
              <a:ext uri="{FF2B5EF4-FFF2-40B4-BE49-F238E27FC236}">
                <a16:creationId xmlns:a16="http://schemas.microsoft.com/office/drawing/2014/main" id="{8C45CFCD-B41D-7546-8886-6899F33593D5}"/>
              </a:ext>
            </a:extLst>
          </p:cNvPr>
          <p:cNvPicPr>
            <a:picLocks noChangeAspect="1"/>
          </p:cNvPicPr>
          <p:nvPr/>
        </p:nvPicPr>
        <p:blipFill rotWithShape="1">
          <a:blip r:embed="rId3"/>
          <a:srcRect b="26420"/>
          <a:stretch/>
        </p:blipFill>
        <p:spPr>
          <a:xfrm>
            <a:off x="2284105" y="2860675"/>
            <a:ext cx="4206421" cy="1446559"/>
          </a:xfrm>
          <a:prstGeom prst="rect">
            <a:avLst/>
          </a:prstGeom>
        </p:spPr>
      </p:pic>
    </p:spTree>
    <p:extLst>
      <p:ext uri="{BB962C8B-B14F-4D97-AF65-F5344CB8AC3E}">
        <p14:creationId xmlns:p14="http://schemas.microsoft.com/office/powerpoint/2010/main" val="76276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3" name="Google Shape;16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158" name="Google Shape;158;p2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Machine Reading</a:t>
            </a:r>
            <a:endParaRPr dirty="0"/>
          </a:p>
        </p:txBody>
      </p:sp>
      <p:sp>
        <p:nvSpPr>
          <p:cNvPr id="159" name="Google Shape;159;p20"/>
          <p:cNvSpPr/>
          <p:nvPr/>
        </p:nvSpPr>
        <p:spPr>
          <a:xfrm>
            <a:off x="3298550" y="1083950"/>
            <a:ext cx="4841700" cy="379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t>A </a:t>
            </a:r>
            <a:r>
              <a:rPr lang="en-GB" sz="2400" b="1" dirty="0"/>
              <a:t>machine</a:t>
            </a:r>
            <a:r>
              <a:rPr lang="en-GB" sz="2400" dirty="0"/>
              <a:t> processes a </a:t>
            </a:r>
            <a:r>
              <a:rPr lang="en-GB" sz="2400" b="1" dirty="0"/>
              <a:t>passage of text</a:t>
            </a:r>
            <a:r>
              <a:rPr lang="en-GB" sz="2400" dirty="0"/>
              <a:t> to satisfy an </a:t>
            </a:r>
            <a:r>
              <a:rPr lang="en-GB" sz="2400" b="1" dirty="0"/>
              <a:t>information need </a:t>
            </a:r>
            <a:r>
              <a:rPr lang="en-GB" sz="2400" dirty="0"/>
              <a:t>(usually answer a question on it) </a:t>
            </a:r>
            <a:endParaRP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1" descr="Image result for language"/>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169" name="Google Shape;169;p21"/>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78" name="Google Shape;178;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170" name="Google Shape;170;p2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sp>
        <p:nvSpPr>
          <p:cNvPr id="171" name="Google Shape;171;p21"/>
          <p:cNvSpPr txBox="1"/>
          <p:nvPr/>
        </p:nvSpPr>
        <p:spPr>
          <a:xfrm>
            <a:off x="2333520" y="4048700"/>
            <a:ext cx="1346637"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172" name="Google Shape;172;p21"/>
          <p:cNvSpPr txBox="1"/>
          <p:nvPr/>
        </p:nvSpPr>
        <p:spPr>
          <a:xfrm>
            <a:off x="52761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73" name="Google Shape;173;p21"/>
          <p:cNvSpPr/>
          <p:nvPr/>
        </p:nvSpPr>
        <p:spPr>
          <a:xfrm>
            <a:off x="50093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74" name="Google Shape;174;p21" descr="Image result for question answer"/>
          <p:cNvPicPr preferRelativeResize="0"/>
          <p:nvPr/>
        </p:nvPicPr>
        <p:blipFill>
          <a:blip r:embed="rId4">
            <a:alphaModFix/>
          </a:blip>
          <a:stretch>
            <a:fillRect/>
          </a:stretch>
        </p:blipFill>
        <p:spPr>
          <a:xfrm>
            <a:off x="5100700" y="2134547"/>
            <a:ext cx="1794250" cy="1345700"/>
          </a:xfrm>
          <a:prstGeom prst="rect">
            <a:avLst/>
          </a:prstGeom>
          <a:noFill/>
          <a:ln>
            <a:noFill/>
          </a:ln>
        </p:spPr>
      </p:pic>
      <p:cxnSp>
        <p:nvCxnSpPr>
          <p:cNvPr id="175" name="Google Shape;175;p21"/>
          <p:cNvCxnSpPr/>
          <p:nvPr/>
        </p:nvCxnSpPr>
        <p:spPr>
          <a:xfrm>
            <a:off x="4478475"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76" name="Google Shape;176;p21" descr="Image result for robot"/>
          <p:cNvPicPr preferRelativeResize="0"/>
          <p:nvPr/>
        </p:nvPicPr>
        <p:blipFill>
          <a:blip r:embed="rId5">
            <a:alphaModFix/>
          </a:blip>
          <a:stretch>
            <a:fillRect/>
          </a:stretch>
        </p:blipFill>
        <p:spPr>
          <a:xfrm>
            <a:off x="4237465" y="3820100"/>
            <a:ext cx="481402" cy="572700"/>
          </a:xfrm>
          <a:prstGeom prst="rect">
            <a:avLst/>
          </a:prstGeom>
          <a:noFill/>
          <a:ln>
            <a:noFill/>
          </a:ln>
        </p:spPr>
      </p:pic>
      <p:sp>
        <p:nvSpPr>
          <p:cNvPr id="177" name="Google Shape;177;p21"/>
          <p:cNvSpPr txBox="1"/>
          <p:nvPr/>
        </p:nvSpPr>
        <p:spPr>
          <a:xfrm>
            <a:off x="4134525"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13" name="Google Shape;384;p33">
            <a:extLst>
              <a:ext uri="{FF2B5EF4-FFF2-40B4-BE49-F238E27FC236}">
                <a16:creationId xmlns:a16="http://schemas.microsoft.com/office/drawing/2014/main" id="{EC707B01-FF5F-E14D-BF2E-10E855AF63B5}"/>
              </a:ext>
            </a:extLst>
          </p:cNvPr>
          <p:cNvSpPr/>
          <p:nvPr/>
        </p:nvSpPr>
        <p:spPr>
          <a:xfrm>
            <a:off x="2004580"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extLst>
      <p:ext uri="{BB962C8B-B14F-4D97-AF65-F5344CB8AC3E}">
        <p14:creationId xmlns:p14="http://schemas.microsoft.com/office/powerpoint/2010/main" val="3376962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99" name="Google Shape;199;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185" name="Google Shape;185;p2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sp>
        <p:nvSpPr>
          <p:cNvPr id="186" name="Google Shape;186;p22"/>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187" name="Google Shape;187;p22"/>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88" name="Google Shape;188;p2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89" name="Google Shape;189;p22"/>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90" name="Google Shape;190;p22"/>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92" name="Google Shape;192;p22"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cxnSp>
        <p:nvCxnSpPr>
          <p:cNvPr id="193" name="Google Shape;193;p22"/>
          <p:cNvCxnSpPr/>
          <p:nvPr/>
        </p:nvCxnSpPr>
        <p:spPr>
          <a:xfrm>
            <a:off x="3287375" y="1643000"/>
            <a:ext cx="0" cy="2706000"/>
          </a:xfrm>
          <a:prstGeom prst="straightConnector1">
            <a:avLst/>
          </a:prstGeom>
          <a:noFill/>
          <a:ln w="9525" cap="flat" cmpd="sng">
            <a:solidFill>
              <a:srgbClr val="FF9900"/>
            </a:solidFill>
            <a:prstDash val="solid"/>
            <a:round/>
            <a:headEnd type="none" w="med" len="med"/>
            <a:tailEnd type="none" w="med" len="med"/>
          </a:ln>
        </p:spPr>
      </p:cxnSp>
      <p:pic>
        <p:nvPicPr>
          <p:cNvPr id="194" name="Google Shape;194;p22" descr="Image result for robot"/>
          <p:cNvPicPr preferRelativeResize="0"/>
          <p:nvPr/>
        </p:nvPicPr>
        <p:blipFill>
          <a:blip r:embed="rId4">
            <a:alphaModFix/>
          </a:blip>
          <a:stretch>
            <a:fillRect/>
          </a:stretch>
        </p:blipFill>
        <p:spPr>
          <a:xfrm>
            <a:off x="3046665" y="3820088"/>
            <a:ext cx="481402" cy="572700"/>
          </a:xfrm>
          <a:prstGeom prst="rect">
            <a:avLst/>
          </a:prstGeom>
          <a:noFill/>
          <a:ln>
            <a:noFill/>
          </a:ln>
        </p:spPr>
      </p:pic>
      <p:cxnSp>
        <p:nvCxnSpPr>
          <p:cNvPr id="195" name="Google Shape;195;p22"/>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96" name="Google Shape;196;p22" descr="Image result for robot"/>
          <p:cNvPicPr preferRelativeResize="0"/>
          <p:nvPr/>
        </p:nvPicPr>
        <p:blipFill>
          <a:blip r:embed="rId4">
            <a:alphaModFix/>
          </a:blip>
          <a:stretch>
            <a:fillRect/>
          </a:stretch>
        </p:blipFill>
        <p:spPr>
          <a:xfrm>
            <a:off x="5483940" y="3820100"/>
            <a:ext cx="481402" cy="572700"/>
          </a:xfrm>
          <a:prstGeom prst="rect">
            <a:avLst/>
          </a:prstGeom>
          <a:noFill/>
          <a:ln>
            <a:noFill/>
          </a:ln>
        </p:spPr>
      </p:pic>
      <p:sp>
        <p:nvSpPr>
          <p:cNvPr id="197" name="Google Shape;197;p22"/>
          <p:cNvSpPr txBox="1"/>
          <p:nvPr/>
        </p:nvSpPr>
        <p:spPr>
          <a:xfrm>
            <a:off x="2747825" y="4461025"/>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converts into</a:t>
            </a:r>
            <a:endParaRPr sz="1000" b="1"/>
          </a:p>
        </p:txBody>
      </p:sp>
      <p:sp>
        <p:nvSpPr>
          <p:cNvPr id="198" name="Google Shape;198;p22"/>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19" name="Google Shape;317;p30">
            <a:extLst>
              <a:ext uri="{FF2B5EF4-FFF2-40B4-BE49-F238E27FC236}">
                <a16:creationId xmlns:a16="http://schemas.microsoft.com/office/drawing/2014/main" id="{CDC55F67-AF77-B84D-B43F-2953256EE16E}"/>
              </a:ext>
            </a:extLst>
          </p:cNvPr>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0" name="Google Shape;384;p33">
            <a:extLst>
              <a:ext uri="{FF2B5EF4-FFF2-40B4-BE49-F238E27FC236}">
                <a16:creationId xmlns:a16="http://schemas.microsoft.com/office/drawing/2014/main" id="{B3769314-F732-1345-AC3D-6CC0D5701586}"/>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31E5B1-9065-CB4E-B33C-8FDFB6251C01}"/>
              </a:ext>
            </a:extLst>
          </p:cNvPr>
          <p:cNvSpPr>
            <a:spLocks noGrp="1"/>
          </p:cNvSpPr>
          <p:nvPr>
            <p:ph type="title"/>
          </p:nvPr>
        </p:nvSpPr>
        <p:spPr/>
        <p:txBody>
          <a:bodyPr/>
          <a:lstStyle/>
          <a:p>
            <a:r>
              <a:rPr lang="en-US" dirty="0"/>
              <a:t>Who are we?</a:t>
            </a:r>
          </a:p>
        </p:txBody>
      </p:sp>
      <p:sp>
        <p:nvSpPr>
          <p:cNvPr id="2" name="Slide Number Placeholder 1">
            <a:extLst>
              <a:ext uri="{FF2B5EF4-FFF2-40B4-BE49-F238E27FC236}">
                <a16:creationId xmlns:a16="http://schemas.microsoft.com/office/drawing/2014/main" id="{56F523FA-F99E-0C40-A921-563FCC0D2C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6" name="Picture 5">
            <a:extLst>
              <a:ext uri="{FF2B5EF4-FFF2-40B4-BE49-F238E27FC236}">
                <a16:creationId xmlns:a16="http://schemas.microsoft.com/office/drawing/2014/main" id="{A90D69F4-CF65-E541-8136-86BBC5C2E8BD}"/>
              </a:ext>
            </a:extLst>
          </p:cNvPr>
          <p:cNvPicPr>
            <a:picLocks noChangeAspect="1"/>
          </p:cNvPicPr>
          <p:nvPr/>
        </p:nvPicPr>
        <p:blipFill>
          <a:blip r:embed="rId2"/>
          <a:stretch>
            <a:fillRect/>
          </a:stretch>
        </p:blipFill>
        <p:spPr>
          <a:xfrm>
            <a:off x="619432" y="881779"/>
            <a:ext cx="7905135" cy="2441860"/>
          </a:xfrm>
          <a:prstGeom prst="rect">
            <a:avLst/>
          </a:prstGeom>
        </p:spPr>
      </p:pic>
      <p:sp>
        <p:nvSpPr>
          <p:cNvPr id="7" name="TextBox 6">
            <a:extLst>
              <a:ext uri="{FF2B5EF4-FFF2-40B4-BE49-F238E27FC236}">
                <a16:creationId xmlns:a16="http://schemas.microsoft.com/office/drawing/2014/main" id="{C1E6C0CE-FFE2-7F43-9EAD-F3E4F5C0E131}"/>
              </a:ext>
            </a:extLst>
          </p:cNvPr>
          <p:cNvSpPr txBox="1"/>
          <p:nvPr/>
        </p:nvSpPr>
        <p:spPr>
          <a:xfrm>
            <a:off x="766916" y="3061904"/>
            <a:ext cx="2202426" cy="738664"/>
          </a:xfrm>
          <a:prstGeom prst="rect">
            <a:avLst/>
          </a:prstGeom>
          <a:noFill/>
        </p:spPr>
        <p:txBody>
          <a:bodyPr wrap="square" rtlCol="0">
            <a:spAutoFit/>
          </a:bodyPr>
          <a:lstStyle/>
          <a:p>
            <a:r>
              <a:rPr lang="en-US" b="1" dirty="0">
                <a:solidFill>
                  <a:srgbClr val="0070C0"/>
                </a:solidFill>
              </a:rPr>
              <a:t>Angela</a:t>
            </a:r>
            <a:r>
              <a:rPr lang="en-US" dirty="0"/>
              <a:t> </a:t>
            </a:r>
            <a:r>
              <a:rPr lang="en-US" dirty="0">
                <a:hlinkClick r:id="rId3"/>
              </a:rPr>
              <a:t>angelafan@fb.com</a:t>
            </a:r>
            <a:endParaRPr lang="en-US" dirty="0"/>
          </a:p>
          <a:p>
            <a:r>
              <a:rPr lang="en-US" dirty="0"/>
              <a:t>PhD Student FAIR Paris</a:t>
            </a:r>
          </a:p>
        </p:txBody>
      </p:sp>
      <p:sp>
        <p:nvSpPr>
          <p:cNvPr id="8" name="TextBox 7">
            <a:extLst>
              <a:ext uri="{FF2B5EF4-FFF2-40B4-BE49-F238E27FC236}">
                <a16:creationId xmlns:a16="http://schemas.microsoft.com/office/drawing/2014/main" id="{32F44227-8874-B54A-8829-B911AD764E64}"/>
              </a:ext>
            </a:extLst>
          </p:cNvPr>
          <p:cNvSpPr txBox="1"/>
          <p:nvPr/>
        </p:nvSpPr>
        <p:spPr>
          <a:xfrm>
            <a:off x="3741174" y="3061904"/>
            <a:ext cx="2202426" cy="738664"/>
          </a:xfrm>
          <a:prstGeom prst="rect">
            <a:avLst/>
          </a:prstGeom>
          <a:noFill/>
        </p:spPr>
        <p:txBody>
          <a:bodyPr wrap="square" rtlCol="0">
            <a:spAutoFit/>
          </a:bodyPr>
          <a:lstStyle/>
          <a:p>
            <a:r>
              <a:rPr lang="en-US" b="1" dirty="0">
                <a:solidFill>
                  <a:srgbClr val="0070C0"/>
                </a:solidFill>
              </a:rPr>
              <a:t>Louis</a:t>
            </a:r>
          </a:p>
          <a:p>
            <a:r>
              <a:rPr lang="en-US" dirty="0">
                <a:hlinkClick r:id="rId4"/>
              </a:rPr>
              <a:t>louismartin@fb.com</a:t>
            </a:r>
            <a:endParaRPr lang="en-US" dirty="0"/>
          </a:p>
          <a:p>
            <a:r>
              <a:rPr lang="en-US" dirty="0"/>
              <a:t>PhD Student FAIR Paris</a:t>
            </a:r>
          </a:p>
        </p:txBody>
      </p:sp>
      <p:sp>
        <p:nvSpPr>
          <p:cNvPr id="9" name="TextBox 8">
            <a:extLst>
              <a:ext uri="{FF2B5EF4-FFF2-40B4-BE49-F238E27FC236}">
                <a16:creationId xmlns:a16="http://schemas.microsoft.com/office/drawing/2014/main" id="{78A3E85E-2D4D-094B-93A6-3356A2BD96F9}"/>
              </a:ext>
            </a:extLst>
          </p:cNvPr>
          <p:cNvSpPr txBox="1"/>
          <p:nvPr/>
        </p:nvSpPr>
        <p:spPr>
          <a:xfrm>
            <a:off x="6629873" y="3058600"/>
            <a:ext cx="2202426" cy="738664"/>
          </a:xfrm>
          <a:prstGeom prst="rect">
            <a:avLst/>
          </a:prstGeom>
          <a:noFill/>
        </p:spPr>
        <p:txBody>
          <a:bodyPr wrap="square" rtlCol="0">
            <a:spAutoFit/>
          </a:bodyPr>
          <a:lstStyle/>
          <a:p>
            <a:r>
              <a:rPr lang="en-US" b="1" dirty="0">
                <a:solidFill>
                  <a:srgbClr val="0070C0"/>
                </a:solidFill>
              </a:rPr>
              <a:t>Antoine</a:t>
            </a:r>
          </a:p>
          <a:p>
            <a:r>
              <a:rPr lang="en-US" dirty="0">
                <a:hlinkClick r:id="rId5"/>
              </a:rPr>
              <a:t>abordes@fb.com</a:t>
            </a:r>
            <a:endParaRPr lang="en-US" dirty="0"/>
          </a:p>
          <a:p>
            <a:r>
              <a:rPr lang="en-US" dirty="0"/>
              <a:t>Director FAIR Paris</a:t>
            </a:r>
          </a:p>
        </p:txBody>
      </p:sp>
      <p:grpSp>
        <p:nvGrpSpPr>
          <p:cNvPr id="11" name="Group 10">
            <a:extLst>
              <a:ext uri="{FF2B5EF4-FFF2-40B4-BE49-F238E27FC236}">
                <a16:creationId xmlns:a16="http://schemas.microsoft.com/office/drawing/2014/main" id="{29BB955E-4645-4844-92E8-0BE972264607}"/>
              </a:ext>
            </a:extLst>
          </p:cNvPr>
          <p:cNvGrpSpPr/>
          <p:nvPr/>
        </p:nvGrpSpPr>
        <p:grpSpPr>
          <a:xfrm>
            <a:off x="944216" y="3960994"/>
            <a:ext cx="6260643" cy="973196"/>
            <a:chOff x="944216" y="3960994"/>
            <a:chExt cx="6260643" cy="973196"/>
          </a:xfrm>
        </p:grpSpPr>
        <p:sp>
          <p:nvSpPr>
            <p:cNvPr id="4" name="TextBox 3">
              <a:extLst>
                <a:ext uri="{FF2B5EF4-FFF2-40B4-BE49-F238E27FC236}">
                  <a16:creationId xmlns:a16="http://schemas.microsoft.com/office/drawing/2014/main" id="{B65E7475-904E-404C-BD5A-96A9CE1517A8}"/>
                </a:ext>
              </a:extLst>
            </p:cNvPr>
            <p:cNvSpPr txBox="1"/>
            <p:nvPr/>
          </p:nvSpPr>
          <p:spPr>
            <a:xfrm>
              <a:off x="944216" y="4293704"/>
              <a:ext cx="5337313" cy="307777"/>
            </a:xfrm>
            <a:prstGeom prst="rect">
              <a:avLst/>
            </a:prstGeom>
            <a:noFill/>
          </p:spPr>
          <p:txBody>
            <a:bodyPr wrap="square" rtlCol="0">
              <a:spAutoFit/>
            </a:bodyPr>
            <a:lstStyle/>
            <a:p>
              <a:r>
                <a:rPr lang="en-US" dirty="0"/>
                <a:t>+ Help from </a:t>
              </a:r>
              <a:r>
                <a:rPr lang="en-US" b="1" dirty="0">
                  <a:solidFill>
                    <a:srgbClr val="0070C0"/>
                  </a:solidFill>
                </a:rPr>
                <a:t>Sebastian Riedel </a:t>
              </a:r>
              <a:r>
                <a:rPr lang="en-US" dirty="0"/>
                <a:t>(Research Scientist FAIR London)</a:t>
              </a:r>
            </a:p>
          </p:txBody>
        </p:sp>
        <p:pic>
          <p:nvPicPr>
            <p:cNvPr id="10" name="Picture 9">
              <a:extLst>
                <a:ext uri="{FF2B5EF4-FFF2-40B4-BE49-F238E27FC236}">
                  <a16:creationId xmlns:a16="http://schemas.microsoft.com/office/drawing/2014/main" id="{61F6D5B2-B7F0-9F4D-B9BD-9D52DFC264F8}"/>
                </a:ext>
              </a:extLst>
            </p:cNvPr>
            <p:cNvPicPr>
              <a:picLocks noChangeAspect="1"/>
            </p:cNvPicPr>
            <p:nvPr/>
          </p:nvPicPr>
          <p:blipFill>
            <a:blip r:embed="rId6"/>
            <a:stretch>
              <a:fillRect/>
            </a:stretch>
          </p:blipFill>
          <p:spPr>
            <a:xfrm>
              <a:off x="6226005" y="3960994"/>
              <a:ext cx="978854" cy="973196"/>
            </a:xfrm>
            <a:prstGeom prst="rect">
              <a:avLst/>
            </a:prstGeom>
          </p:spPr>
        </p:pic>
      </p:grpSp>
    </p:spTree>
    <p:extLst>
      <p:ext uri="{BB962C8B-B14F-4D97-AF65-F5344CB8AC3E}">
        <p14:creationId xmlns:p14="http://schemas.microsoft.com/office/powerpoint/2010/main" val="203455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25" name="Google Shape;12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99" name="Google Shape;99;p1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Timeline of Machine Reading</a:t>
            </a:r>
            <a:endParaRPr dirty="0"/>
          </a:p>
        </p:txBody>
      </p:sp>
      <p:grpSp>
        <p:nvGrpSpPr>
          <p:cNvPr id="100" name="Google Shape;100;p18"/>
          <p:cNvGrpSpPr/>
          <p:nvPr/>
        </p:nvGrpSpPr>
        <p:grpSpPr>
          <a:xfrm>
            <a:off x="3506950" y="1245138"/>
            <a:ext cx="1977000" cy="3479163"/>
            <a:chOff x="3506950" y="1245138"/>
            <a:chExt cx="1977000" cy="3479163"/>
          </a:xfrm>
        </p:grpSpPr>
        <p:pic>
          <p:nvPicPr>
            <p:cNvPr id="101" name="Google Shape;101;p18" descr="Image result for darpa machine reading auto text-to-knowledge"/>
            <p:cNvPicPr preferRelativeResize="0"/>
            <p:nvPr/>
          </p:nvPicPr>
          <p:blipFill>
            <a:blip r:embed="rId3">
              <a:alphaModFix/>
            </a:blip>
            <a:stretch>
              <a:fillRect/>
            </a:stretch>
          </p:blipFill>
          <p:spPr>
            <a:xfrm>
              <a:off x="3594412" y="1641100"/>
              <a:ext cx="1802075" cy="2332600"/>
            </a:xfrm>
            <a:prstGeom prst="rect">
              <a:avLst/>
            </a:prstGeom>
            <a:noFill/>
            <a:ln>
              <a:noFill/>
            </a:ln>
          </p:spPr>
        </p:pic>
        <p:sp>
          <p:nvSpPr>
            <p:cNvPr id="102" name="Google Shape;102;p18"/>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03" name="Google Shape;103;p18"/>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2006-2014</a:t>
              </a:r>
              <a:endParaRPr sz="1000"/>
            </a:p>
          </p:txBody>
        </p:sp>
        <p:sp>
          <p:nvSpPr>
            <p:cNvPr id="104" name="Google Shape;104;p18"/>
            <p:cNvSpPr txBox="1"/>
            <p:nvPr/>
          </p:nvSpPr>
          <p:spPr>
            <a:xfrm>
              <a:off x="3955888" y="44240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Etzioni et. all, DARPA etc.</a:t>
              </a:r>
              <a:endParaRPr sz="1000"/>
            </a:p>
          </p:txBody>
        </p:sp>
        <p:sp>
          <p:nvSpPr>
            <p:cNvPr id="105" name="Google Shape;105;p18"/>
            <p:cNvSpPr txBox="1"/>
            <p:nvPr/>
          </p:nvSpPr>
          <p:spPr>
            <a:xfrm>
              <a:off x="3775138" y="1245138"/>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Text to Meaning Representations</a:t>
              </a:r>
              <a:endParaRPr sz="1000" dirty="0"/>
            </a:p>
          </p:txBody>
        </p:sp>
      </p:grpSp>
      <p:grpSp>
        <p:nvGrpSpPr>
          <p:cNvPr id="106" name="Google Shape;106;p18"/>
          <p:cNvGrpSpPr/>
          <p:nvPr/>
        </p:nvGrpSpPr>
        <p:grpSpPr>
          <a:xfrm>
            <a:off x="1090175" y="1245125"/>
            <a:ext cx="1977000" cy="3103875"/>
            <a:chOff x="1090175" y="1245125"/>
            <a:chExt cx="1977000" cy="3103875"/>
          </a:xfrm>
        </p:grpSpPr>
        <p:pic>
          <p:nvPicPr>
            <p:cNvPr id="107" name="Google Shape;107;p18"/>
            <p:cNvPicPr preferRelativeResize="0"/>
            <p:nvPr/>
          </p:nvPicPr>
          <p:blipFill rotWithShape="1">
            <a:blip r:embed="rId4">
              <a:alphaModFix/>
            </a:blip>
            <a:srcRect l="13050" t="29208" r="23690" b="28753"/>
            <a:stretch/>
          </p:blipFill>
          <p:spPr>
            <a:xfrm>
              <a:off x="1090175" y="1888813"/>
              <a:ext cx="1881926" cy="1837168"/>
            </a:xfrm>
            <a:prstGeom prst="rect">
              <a:avLst/>
            </a:prstGeom>
            <a:noFill/>
            <a:ln>
              <a:noFill/>
            </a:ln>
          </p:spPr>
        </p:pic>
        <p:sp>
          <p:nvSpPr>
            <p:cNvPr id="108" name="Google Shape;108;p18"/>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09" name="Google Shape;109;p18"/>
            <p:cNvSpPr txBox="1"/>
            <p:nvPr/>
          </p:nvSpPr>
          <p:spPr>
            <a:xfrm>
              <a:off x="153911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before 2006</a:t>
              </a:r>
              <a:endParaRPr sz="1000"/>
            </a:p>
          </p:txBody>
        </p:sp>
        <p:sp>
          <p:nvSpPr>
            <p:cNvPr id="110" name="Google Shape;110;p18"/>
            <p:cNvSpPr txBox="1"/>
            <p:nvPr/>
          </p:nvSpPr>
          <p:spPr>
            <a:xfrm>
              <a:off x="1310838" y="1245125"/>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Something else entirely!</a:t>
              </a:r>
              <a:endParaRPr sz="1000" dirty="0"/>
            </a:p>
          </p:txBody>
        </p:sp>
      </p:grpSp>
      <p:grpSp>
        <p:nvGrpSpPr>
          <p:cNvPr id="112" name="Google Shape;112;p18"/>
          <p:cNvGrpSpPr/>
          <p:nvPr/>
        </p:nvGrpSpPr>
        <p:grpSpPr>
          <a:xfrm>
            <a:off x="6191913" y="1245125"/>
            <a:ext cx="1440600" cy="3103875"/>
            <a:chOff x="6191913" y="1245125"/>
            <a:chExt cx="1440600" cy="3103875"/>
          </a:xfrm>
        </p:grpSpPr>
        <p:sp>
          <p:nvSpPr>
            <p:cNvPr id="114" name="Google Shape;114;p18"/>
            <p:cNvSpPr txBox="1"/>
            <p:nvPr/>
          </p:nvSpPr>
          <p:spPr>
            <a:xfrm>
              <a:off x="6191913" y="1245125"/>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End-to-End </a:t>
              </a:r>
              <a:br>
                <a:rPr lang="en-GB" sz="1000" dirty="0"/>
              </a:br>
              <a:r>
                <a:rPr lang="en-GB" sz="1000" dirty="0"/>
                <a:t>Machine Reading</a:t>
              </a:r>
              <a:endParaRPr sz="1000" dirty="0"/>
            </a:p>
          </p:txBody>
        </p:sp>
        <p:sp>
          <p:nvSpPr>
            <p:cNvPr id="115" name="Google Shape;115;p18"/>
            <p:cNvSpPr txBox="1"/>
            <p:nvPr/>
          </p:nvSpPr>
          <p:spPr>
            <a:xfrm>
              <a:off x="639381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since 2014</a:t>
              </a:r>
              <a:endParaRPr sz="1000"/>
            </a:p>
          </p:txBody>
        </p:sp>
      </p:grpSp>
      <p:grpSp>
        <p:nvGrpSpPr>
          <p:cNvPr id="117" name="Google Shape;117;p18"/>
          <p:cNvGrpSpPr/>
          <p:nvPr/>
        </p:nvGrpSpPr>
        <p:grpSpPr>
          <a:xfrm>
            <a:off x="4052850" y="2521550"/>
            <a:ext cx="1669500" cy="2296700"/>
            <a:chOff x="4052850" y="2521550"/>
            <a:chExt cx="1669500" cy="2296700"/>
          </a:xfrm>
        </p:grpSpPr>
        <p:sp>
          <p:nvSpPr>
            <p:cNvPr id="118" name="Google Shape;118;p18"/>
            <p:cNvSpPr/>
            <p:nvPr/>
          </p:nvSpPr>
          <p:spPr>
            <a:xfrm>
              <a:off x="4303750" y="2521550"/>
              <a:ext cx="383400" cy="3003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cxnSp>
          <p:nvCxnSpPr>
            <p:cNvPr id="119" name="Google Shape;119;p18"/>
            <p:cNvCxnSpPr/>
            <p:nvPr/>
          </p:nvCxnSpPr>
          <p:spPr>
            <a:xfrm flipH="1">
              <a:off x="4104150" y="2524425"/>
              <a:ext cx="215400" cy="1076100"/>
            </a:xfrm>
            <a:prstGeom prst="straightConnector1">
              <a:avLst/>
            </a:prstGeom>
            <a:noFill/>
            <a:ln w="28575" cap="flat" cmpd="sng">
              <a:solidFill>
                <a:srgbClr val="000000"/>
              </a:solidFill>
              <a:prstDash val="solid"/>
              <a:round/>
              <a:headEnd type="none" w="med" len="med"/>
              <a:tailEnd type="none" w="med" len="med"/>
            </a:ln>
          </p:spPr>
        </p:cxnSp>
        <p:cxnSp>
          <p:nvCxnSpPr>
            <p:cNvPr id="120" name="Google Shape;120;p18"/>
            <p:cNvCxnSpPr/>
            <p:nvPr/>
          </p:nvCxnSpPr>
          <p:spPr>
            <a:xfrm>
              <a:off x="4667375" y="2535625"/>
              <a:ext cx="1001100" cy="1064700"/>
            </a:xfrm>
            <a:prstGeom prst="straightConnector1">
              <a:avLst/>
            </a:prstGeom>
            <a:noFill/>
            <a:ln w="28575" cap="flat" cmpd="sng">
              <a:solidFill>
                <a:srgbClr val="000000"/>
              </a:solidFill>
              <a:prstDash val="solid"/>
              <a:round/>
              <a:headEnd type="none" w="med" len="med"/>
              <a:tailEnd type="none" w="med" len="med"/>
            </a:ln>
          </p:spPr>
        </p:cxnSp>
        <p:cxnSp>
          <p:nvCxnSpPr>
            <p:cNvPr id="121" name="Google Shape;121;p18"/>
            <p:cNvCxnSpPr/>
            <p:nvPr/>
          </p:nvCxnSpPr>
          <p:spPr>
            <a:xfrm>
              <a:off x="4676775" y="2809875"/>
              <a:ext cx="991800" cy="1969200"/>
            </a:xfrm>
            <a:prstGeom prst="straightConnector1">
              <a:avLst/>
            </a:prstGeom>
            <a:noFill/>
            <a:ln w="28575" cap="flat" cmpd="sng">
              <a:solidFill>
                <a:srgbClr val="000000"/>
              </a:solidFill>
              <a:prstDash val="solid"/>
              <a:round/>
              <a:headEnd type="none" w="med" len="med"/>
              <a:tailEnd type="none" w="med" len="med"/>
            </a:ln>
          </p:spPr>
        </p:cxnSp>
        <p:cxnSp>
          <p:nvCxnSpPr>
            <p:cNvPr id="122" name="Google Shape;122;p18"/>
            <p:cNvCxnSpPr/>
            <p:nvPr/>
          </p:nvCxnSpPr>
          <p:spPr>
            <a:xfrm flipH="1">
              <a:off x="4125500" y="2805125"/>
              <a:ext cx="194100" cy="1941900"/>
            </a:xfrm>
            <a:prstGeom prst="straightConnector1">
              <a:avLst/>
            </a:prstGeom>
            <a:noFill/>
            <a:ln w="28575" cap="flat" cmpd="sng">
              <a:solidFill>
                <a:srgbClr val="000000"/>
              </a:solidFill>
              <a:prstDash val="solid"/>
              <a:round/>
              <a:headEnd type="none" w="med" len="med"/>
              <a:tailEnd type="none" w="med" len="med"/>
            </a:ln>
          </p:spPr>
        </p:cxnSp>
        <p:pic>
          <p:nvPicPr>
            <p:cNvPr id="123" name="Google Shape;123;p18" descr="Image result for darpa machine reading auto text-to-knowledge"/>
            <p:cNvPicPr preferRelativeResize="0"/>
            <p:nvPr/>
          </p:nvPicPr>
          <p:blipFill rotWithShape="1">
            <a:blip r:embed="rId3">
              <a:alphaModFix/>
            </a:blip>
            <a:srcRect l="38881" t="38007" r="37462" b="48111"/>
            <a:stretch/>
          </p:blipFill>
          <p:spPr>
            <a:xfrm>
              <a:off x="4052850" y="3551050"/>
              <a:ext cx="1669500" cy="1267200"/>
            </a:xfrm>
            <a:prstGeom prst="roundRect">
              <a:avLst>
                <a:gd name="adj" fmla="val 16667"/>
              </a:avLst>
            </a:prstGeom>
            <a:noFill/>
            <a:ln w="9525" cap="flat" cmpd="sng">
              <a:solidFill>
                <a:srgbClr val="000000"/>
              </a:solidFill>
              <a:prstDash val="solid"/>
              <a:round/>
              <a:headEnd type="none" w="sm" len="sm"/>
              <a:tailEnd type="none" w="sm" len="sm"/>
            </a:ln>
          </p:spPr>
        </p:pic>
      </p:grpSp>
      <p:grpSp>
        <p:nvGrpSpPr>
          <p:cNvPr id="2" name="Group 1">
            <a:extLst>
              <a:ext uri="{FF2B5EF4-FFF2-40B4-BE49-F238E27FC236}">
                <a16:creationId xmlns:a16="http://schemas.microsoft.com/office/drawing/2014/main" id="{078C502D-0AED-2244-8CF4-C2039105AB00}"/>
              </a:ext>
            </a:extLst>
          </p:cNvPr>
          <p:cNvGrpSpPr/>
          <p:nvPr/>
        </p:nvGrpSpPr>
        <p:grpSpPr>
          <a:xfrm>
            <a:off x="5993688" y="1772849"/>
            <a:ext cx="1947678" cy="2069101"/>
            <a:chOff x="3506950" y="1772850"/>
            <a:chExt cx="1977000" cy="2069100"/>
          </a:xfrm>
        </p:grpSpPr>
        <p:sp>
          <p:nvSpPr>
            <p:cNvPr id="32" name="Google Shape;1629;p74">
              <a:extLst>
                <a:ext uri="{FF2B5EF4-FFF2-40B4-BE49-F238E27FC236}">
                  <a16:creationId xmlns:a16="http://schemas.microsoft.com/office/drawing/2014/main" id="{2E6443E7-6D9F-8648-81DC-E4CDE7FC4843}"/>
                </a:ext>
              </a:extLst>
            </p:cNvPr>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33" name="Google Shape;1631;p74">
              <a:extLst>
                <a:ext uri="{FF2B5EF4-FFF2-40B4-BE49-F238E27FC236}">
                  <a16:creationId xmlns:a16="http://schemas.microsoft.com/office/drawing/2014/main" id="{E575D515-4C3D-0D44-9CFE-0112B5A8C636}"/>
                </a:ext>
              </a:extLst>
            </p:cNvPr>
            <p:cNvGrpSpPr/>
            <p:nvPr/>
          </p:nvGrpSpPr>
          <p:grpSpPr>
            <a:xfrm>
              <a:off x="3686319" y="2873593"/>
              <a:ext cx="183672" cy="791997"/>
              <a:chOff x="4677700" y="2150091"/>
              <a:chExt cx="304800" cy="1314300"/>
            </a:xfrm>
          </p:grpSpPr>
          <p:sp>
            <p:nvSpPr>
              <p:cNvPr id="34" name="Google Shape;1632;p74">
                <a:extLst>
                  <a:ext uri="{FF2B5EF4-FFF2-40B4-BE49-F238E27FC236}">
                    <a16:creationId xmlns:a16="http://schemas.microsoft.com/office/drawing/2014/main" id="{A30CDF27-456F-E04F-AD72-4FD52F95AC03}"/>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33;p74">
                <a:extLst>
                  <a:ext uri="{FF2B5EF4-FFF2-40B4-BE49-F238E27FC236}">
                    <a16:creationId xmlns:a16="http://schemas.microsoft.com/office/drawing/2014/main" id="{427D16FD-8C71-7444-AFE2-3A1D59EC6424}"/>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34;p74">
                <a:extLst>
                  <a:ext uri="{FF2B5EF4-FFF2-40B4-BE49-F238E27FC236}">
                    <a16:creationId xmlns:a16="http://schemas.microsoft.com/office/drawing/2014/main" id="{4F5D017E-E6F1-BA4C-8A41-40648C25098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5;p74">
                <a:extLst>
                  <a:ext uri="{FF2B5EF4-FFF2-40B4-BE49-F238E27FC236}">
                    <a16:creationId xmlns:a16="http://schemas.microsoft.com/office/drawing/2014/main" id="{DD0C6EFD-DA87-9543-B902-4EC4A7ABB821}"/>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36;p74">
                <a:extLst>
                  <a:ext uri="{FF2B5EF4-FFF2-40B4-BE49-F238E27FC236}">
                    <a16:creationId xmlns:a16="http://schemas.microsoft.com/office/drawing/2014/main" id="{21A3E5CE-A7CF-304D-9EB4-F7176254D3E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642;p74">
              <a:extLst>
                <a:ext uri="{FF2B5EF4-FFF2-40B4-BE49-F238E27FC236}">
                  <a16:creationId xmlns:a16="http://schemas.microsoft.com/office/drawing/2014/main" id="{8F76D567-1F22-B04A-B822-390E70C5BA71}"/>
                </a:ext>
              </a:extLst>
            </p:cNvPr>
            <p:cNvGrpSpPr/>
            <p:nvPr/>
          </p:nvGrpSpPr>
          <p:grpSpPr>
            <a:xfrm>
              <a:off x="3972919" y="2873593"/>
              <a:ext cx="183672" cy="791997"/>
              <a:chOff x="4677700" y="2150091"/>
              <a:chExt cx="304800" cy="1314300"/>
            </a:xfrm>
          </p:grpSpPr>
          <p:sp>
            <p:nvSpPr>
              <p:cNvPr id="40" name="Google Shape;1643;p74">
                <a:extLst>
                  <a:ext uri="{FF2B5EF4-FFF2-40B4-BE49-F238E27FC236}">
                    <a16:creationId xmlns:a16="http://schemas.microsoft.com/office/drawing/2014/main" id="{08E16EC5-6C13-0543-BBD0-2566D8B9C468}"/>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44;p74">
                <a:extLst>
                  <a:ext uri="{FF2B5EF4-FFF2-40B4-BE49-F238E27FC236}">
                    <a16:creationId xmlns:a16="http://schemas.microsoft.com/office/drawing/2014/main" id="{5994576D-12AC-B346-BEC4-082742501D16}"/>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45;p74">
                <a:extLst>
                  <a:ext uri="{FF2B5EF4-FFF2-40B4-BE49-F238E27FC236}">
                    <a16:creationId xmlns:a16="http://schemas.microsoft.com/office/drawing/2014/main" id="{D5EC0C33-1FC3-8A48-908F-D18318D91AB0}"/>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46;p74">
                <a:extLst>
                  <a:ext uri="{FF2B5EF4-FFF2-40B4-BE49-F238E27FC236}">
                    <a16:creationId xmlns:a16="http://schemas.microsoft.com/office/drawing/2014/main" id="{92CAD64E-7C64-9245-B958-11A90FCC9AC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47;p74">
                <a:extLst>
                  <a:ext uri="{FF2B5EF4-FFF2-40B4-BE49-F238E27FC236}">
                    <a16:creationId xmlns:a16="http://schemas.microsoft.com/office/drawing/2014/main" id="{C6411181-A621-9D4F-BDBA-D025713860F5}"/>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648;p74">
              <a:extLst>
                <a:ext uri="{FF2B5EF4-FFF2-40B4-BE49-F238E27FC236}">
                  <a16:creationId xmlns:a16="http://schemas.microsoft.com/office/drawing/2014/main" id="{F4A4260C-6951-8040-B35C-24E27B052DED}"/>
                </a:ext>
              </a:extLst>
            </p:cNvPr>
            <p:cNvGrpSpPr/>
            <p:nvPr/>
          </p:nvGrpSpPr>
          <p:grpSpPr>
            <a:xfrm>
              <a:off x="4259519" y="2873593"/>
              <a:ext cx="183672" cy="791997"/>
              <a:chOff x="4677700" y="2150091"/>
              <a:chExt cx="304800" cy="1314300"/>
            </a:xfrm>
          </p:grpSpPr>
          <p:sp>
            <p:nvSpPr>
              <p:cNvPr id="46" name="Google Shape;1649;p74">
                <a:extLst>
                  <a:ext uri="{FF2B5EF4-FFF2-40B4-BE49-F238E27FC236}">
                    <a16:creationId xmlns:a16="http://schemas.microsoft.com/office/drawing/2014/main" id="{89B8EB44-6067-C44C-A4D3-6DB43A07262D}"/>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50;p74">
                <a:extLst>
                  <a:ext uri="{FF2B5EF4-FFF2-40B4-BE49-F238E27FC236}">
                    <a16:creationId xmlns:a16="http://schemas.microsoft.com/office/drawing/2014/main" id="{9378AD97-1B36-1F46-81ED-A27513524138}"/>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51;p74">
                <a:extLst>
                  <a:ext uri="{FF2B5EF4-FFF2-40B4-BE49-F238E27FC236}">
                    <a16:creationId xmlns:a16="http://schemas.microsoft.com/office/drawing/2014/main" id="{16DAD857-4EFB-C446-8FA8-ABACAF864925}"/>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52;p74">
                <a:extLst>
                  <a:ext uri="{FF2B5EF4-FFF2-40B4-BE49-F238E27FC236}">
                    <a16:creationId xmlns:a16="http://schemas.microsoft.com/office/drawing/2014/main" id="{DD50BF34-FF1B-0B4C-ADE9-0B80D2537CFC}"/>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53;p74">
                <a:extLst>
                  <a:ext uri="{FF2B5EF4-FFF2-40B4-BE49-F238E27FC236}">
                    <a16:creationId xmlns:a16="http://schemas.microsoft.com/office/drawing/2014/main" id="{E7494B02-E42E-4441-A107-81EDA033FB3E}"/>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654;p74">
              <a:extLst>
                <a:ext uri="{FF2B5EF4-FFF2-40B4-BE49-F238E27FC236}">
                  <a16:creationId xmlns:a16="http://schemas.microsoft.com/office/drawing/2014/main" id="{7786DD81-C19F-8448-BE09-F54D70E4DB5B}"/>
                </a:ext>
              </a:extLst>
            </p:cNvPr>
            <p:cNvGrpSpPr/>
            <p:nvPr/>
          </p:nvGrpSpPr>
          <p:grpSpPr>
            <a:xfrm>
              <a:off x="4546119" y="2873593"/>
              <a:ext cx="183672" cy="791997"/>
              <a:chOff x="4677700" y="2150091"/>
              <a:chExt cx="304800" cy="1314300"/>
            </a:xfrm>
          </p:grpSpPr>
          <p:sp>
            <p:nvSpPr>
              <p:cNvPr id="52" name="Google Shape;1655;p74">
                <a:extLst>
                  <a:ext uri="{FF2B5EF4-FFF2-40B4-BE49-F238E27FC236}">
                    <a16:creationId xmlns:a16="http://schemas.microsoft.com/office/drawing/2014/main" id="{AC449804-D221-1647-B39F-2FF0DF02FCB2}"/>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56;p74">
                <a:extLst>
                  <a:ext uri="{FF2B5EF4-FFF2-40B4-BE49-F238E27FC236}">
                    <a16:creationId xmlns:a16="http://schemas.microsoft.com/office/drawing/2014/main" id="{C4C2FCCE-DBA7-8C4B-BF06-55E1D25C621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57;p74">
                <a:extLst>
                  <a:ext uri="{FF2B5EF4-FFF2-40B4-BE49-F238E27FC236}">
                    <a16:creationId xmlns:a16="http://schemas.microsoft.com/office/drawing/2014/main" id="{DCF6323A-54A1-1D4A-93DA-B3085ACEE4E0}"/>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58;p74">
                <a:extLst>
                  <a:ext uri="{FF2B5EF4-FFF2-40B4-BE49-F238E27FC236}">
                    <a16:creationId xmlns:a16="http://schemas.microsoft.com/office/drawing/2014/main" id="{C7F4948D-76A0-1143-AA97-063EC1293A29}"/>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59;p74">
                <a:extLst>
                  <a:ext uri="{FF2B5EF4-FFF2-40B4-BE49-F238E27FC236}">
                    <a16:creationId xmlns:a16="http://schemas.microsoft.com/office/drawing/2014/main" id="{C1C83F0E-8D48-8147-B97D-AF0793441E96}"/>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660;p74">
              <a:extLst>
                <a:ext uri="{FF2B5EF4-FFF2-40B4-BE49-F238E27FC236}">
                  <a16:creationId xmlns:a16="http://schemas.microsoft.com/office/drawing/2014/main" id="{76574EB7-EA22-664B-A912-28F75AFC1AD3}"/>
                </a:ext>
              </a:extLst>
            </p:cNvPr>
            <p:cNvGrpSpPr/>
            <p:nvPr/>
          </p:nvGrpSpPr>
          <p:grpSpPr>
            <a:xfrm>
              <a:off x="4832719" y="2873593"/>
              <a:ext cx="183672" cy="791997"/>
              <a:chOff x="4677700" y="2150091"/>
              <a:chExt cx="304800" cy="1314300"/>
            </a:xfrm>
          </p:grpSpPr>
          <p:sp>
            <p:nvSpPr>
              <p:cNvPr id="58" name="Google Shape;1661;p74">
                <a:extLst>
                  <a:ext uri="{FF2B5EF4-FFF2-40B4-BE49-F238E27FC236}">
                    <a16:creationId xmlns:a16="http://schemas.microsoft.com/office/drawing/2014/main" id="{129B66B2-901B-4B47-A6AD-119033FBE866}"/>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62;p74">
                <a:extLst>
                  <a:ext uri="{FF2B5EF4-FFF2-40B4-BE49-F238E27FC236}">
                    <a16:creationId xmlns:a16="http://schemas.microsoft.com/office/drawing/2014/main" id="{C92FC5F3-2E95-BA4B-BA72-B7749F70F894}"/>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63;p74">
                <a:extLst>
                  <a:ext uri="{FF2B5EF4-FFF2-40B4-BE49-F238E27FC236}">
                    <a16:creationId xmlns:a16="http://schemas.microsoft.com/office/drawing/2014/main" id="{D95D842A-10B1-7443-83EF-E41B5008602D}"/>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64;p74">
                <a:extLst>
                  <a:ext uri="{FF2B5EF4-FFF2-40B4-BE49-F238E27FC236}">
                    <a16:creationId xmlns:a16="http://schemas.microsoft.com/office/drawing/2014/main" id="{C8A4FAAD-50D7-314A-B8FE-DE56813B090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65;p74">
                <a:extLst>
                  <a:ext uri="{FF2B5EF4-FFF2-40B4-BE49-F238E27FC236}">
                    <a16:creationId xmlns:a16="http://schemas.microsoft.com/office/drawing/2014/main" id="{579573E4-36F6-5B46-A662-0296CE7D84F2}"/>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666;p74">
              <a:extLst>
                <a:ext uri="{FF2B5EF4-FFF2-40B4-BE49-F238E27FC236}">
                  <a16:creationId xmlns:a16="http://schemas.microsoft.com/office/drawing/2014/main" id="{4AF57CFA-E7C0-834D-95BA-E965933E9B03}"/>
                </a:ext>
              </a:extLst>
            </p:cNvPr>
            <p:cNvGrpSpPr/>
            <p:nvPr/>
          </p:nvGrpSpPr>
          <p:grpSpPr>
            <a:xfrm>
              <a:off x="5119319" y="2873593"/>
              <a:ext cx="183672" cy="791997"/>
              <a:chOff x="4677700" y="2150091"/>
              <a:chExt cx="304800" cy="1314300"/>
            </a:xfrm>
          </p:grpSpPr>
          <p:sp>
            <p:nvSpPr>
              <p:cNvPr id="64" name="Google Shape;1667;p74">
                <a:extLst>
                  <a:ext uri="{FF2B5EF4-FFF2-40B4-BE49-F238E27FC236}">
                    <a16:creationId xmlns:a16="http://schemas.microsoft.com/office/drawing/2014/main" id="{6CAE739C-35E2-834D-8C30-5E1468C8681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68;p74">
                <a:extLst>
                  <a:ext uri="{FF2B5EF4-FFF2-40B4-BE49-F238E27FC236}">
                    <a16:creationId xmlns:a16="http://schemas.microsoft.com/office/drawing/2014/main" id="{B5E04413-3359-C649-95EA-00F43DC12409}"/>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69;p74">
                <a:extLst>
                  <a:ext uri="{FF2B5EF4-FFF2-40B4-BE49-F238E27FC236}">
                    <a16:creationId xmlns:a16="http://schemas.microsoft.com/office/drawing/2014/main" id="{873053EF-C5F8-7845-B955-EBB90456235B}"/>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70;p74">
                <a:extLst>
                  <a:ext uri="{FF2B5EF4-FFF2-40B4-BE49-F238E27FC236}">
                    <a16:creationId xmlns:a16="http://schemas.microsoft.com/office/drawing/2014/main" id="{B25F80BA-BE3D-404B-A20D-CD71FE90AF8A}"/>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71;p74">
                <a:extLst>
                  <a:ext uri="{FF2B5EF4-FFF2-40B4-BE49-F238E27FC236}">
                    <a16:creationId xmlns:a16="http://schemas.microsoft.com/office/drawing/2014/main" id="{2884C26E-711F-5E49-9F3A-95803B5EE12A}"/>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672;p74">
              <a:extLst>
                <a:ext uri="{FF2B5EF4-FFF2-40B4-BE49-F238E27FC236}">
                  <a16:creationId xmlns:a16="http://schemas.microsoft.com/office/drawing/2014/main" id="{0F43FD91-8112-FF41-91BD-9351512DDE99}"/>
                </a:ext>
              </a:extLst>
            </p:cNvPr>
            <p:cNvGrpSpPr/>
            <p:nvPr/>
          </p:nvGrpSpPr>
          <p:grpSpPr>
            <a:xfrm>
              <a:off x="3687106" y="1930218"/>
              <a:ext cx="183672" cy="791997"/>
              <a:chOff x="4677700" y="2150091"/>
              <a:chExt cx="304800" cy="1314300"/>
            </a:xfrm>
          </p:grpSpPr>
          <p:sp>
            <p:nvSpPr>
              <p:cNvPr id="70" name="Google Shape;1673;p74">
                <a:extLst>
                  <a:ext uri="{FF2B5EF4-FFF2-40B4-BE49-F238E27FC236}">
                    <a16:creationId xmlns:a16="http://schemas.microsoft.com/office/drawing/2014/main" id="{FD147E20-BE28-8D43-8DA6-3776E329323F}"/>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74;p74">
                <a:extLst>
                  <a:ext uri="{FF2B5EF4-FFF2-40B4-BE49-F238E27FC236}">
                    <a16:creationId xmlns:a16="http://schemas.microsoft.com/office/drawing/2014/main" id="{5120D78B-59FB-F545-81D4-8111F47BCC7B}"/>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75;p74">
                <a:extLst>
                  <a:ext uri="{FF2B5EF4-FFF2-40B4-BE49-F238E27FC236}">
                    <a16:creationId xmlns:a16="http://schemas.microsoft.com/office/drawing/2014/main" id="{78DD2696-7A55-2F48-847D-D371CD73B07A}"/>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76;p74">
                <a:extLst>
                  <a:ext uri="{FF2B5EF4-FFF2-40B4-BE49-F238E27FC236}">
                    <a16:creationId xmlns:a16="http://schemas.microsoft.com/office/drawing/2014/main" id="{F5CC2894-B978-6E44-A029-4C0958E53DDC}"/>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77;p74">
                <a:extLst>
                  <a:ext uri="{FF2B5EF4-FFF2-40B4-BE49-F238E27FC236}">
                    <a16:creationId xmlns:a16="http://schemas.microsoft.com/office/drawing/2014/main" id="{211DDD53-FAE1-B745-8022-3474FC8729F7}"/>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1678;p74">
              <a:extLst>
                <a:ext uri="{FF2B5EF4-FFF2-40B4-BE49-F238E27FC236}">
                  <a16:creationId xmlns:a16="http://schemas.microsoft.com/office/drawing/2014/main" id="{58DE5B38-7777-5540-AF5C-A49E76D65A3B}"/>
                </a:ext>
              </a:extLst>
            </p:cNvPr>
            <p:cNvGrpSpPr/>
            <p:nvPr/>
          </p:nvGrpSpPr>
          <p:grpSpPr>
            <a:xfrm>
              <a:off x="3973706" y="1930218"/>
              <a:ext cx="183672" cy="791997"/>
              <a:chOff x="4677700" y="2150091"/>
              <a:chExt cx="304800" cy="1314300"/>
            </a:xfrm>
          </p:grpSpPr>
          <p:sp>
            <p:nvSpPr>
              <p:cNvPr id="76" name="Google Shape;1679;p74">
                <a:extLst>
                  <a:ext uri="{FF2B5EF4-FFF2-40B4-BE49-F238E27FC236}">
                    <a16:creationId xmlns:a16="http://schemas.microsoft.com/office/drawing/2014/main" id="{EB17E0FE-BE2A-FD45-845C-7360676B647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80;p74">
                <a:extLst>
                  <a:ext uri="{FF2B5EF4-FFF2-40B4-BE49-F238E27FC236}">
                    <a16:creationId xmlns:a16="http://schemas.microsoft.com/office/drawing/2014/main" id="{68D87CD8-5AAB-F54C-8B7C-6E74AA32FB28}"/>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81;p74">
                <a:extLst>
                  <a:ext uri="{FF2B5EF4-FFF2-40B4-BE49-F238E27FC236}">
                    <a16:creationId xmlns:a16="http://schemas.microsoft.com/office/drawing/2014/main" id="{935F589E-8877-8C44-920D-9A29A4D1DBF8}"/>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82;p74">
                <a:extLst>
                  <a:ext uri="{FF2B5EF4-FFF2-40B4-BE49-F238E27FC236}">
                    <a16:creationId xmlns:a16="http://schemas.microsoft.com/office/drawing/2014/main" id="{E290EF83-4090-A246-9C86-5C70F72646F5}"/>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83;p74">
                <a:extLst>
                  <a:ext uri="{FF2B5EF4-FFF2-40B4-BE49-F238E27FC236}">
                    <a16:creationId xmlns:a16="http://schemas.microsoft.com/office/drawing/2014/main" id="{F4BEE90B-F5EB-A74D-AD64-4BC8798C1CB4}"/>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1684;p74">
              <a:extLst>
                <a:ext uri="{FF2B5EF4-FFF2-40B4-BE49-F238E27FC236}">
                  <a16:creationId xmlns:a16="http://schemas.microsoft.com/office/drawing/2014/main" id="{E711B911-36E1-1741-94F6-81593D594C76}"/>
                </a:ext>
              </a:extLst>
            </p:cNvPr>
            <p:cNvGrpSpPr/>
            <p:nvPr/>
          </p:nvGrpSpPr>
          <p:grpSpPr>
            <a:xfrm>
              <a:off x="4260306" y="1930218"/>
              <a:ext cx="183672" cy="791997"/>
              <a:chOff x="4677700" y="2150091"/>
              <a:chExt cx="304800" cy="1314300"/>
            </a:xfrm>
          </p:grpSpPr>
          <p:sp>
            <p:nvSpPr>
              <p:cNvPr id="82" name="Google Shape;1685;p74">
                <a:extLst>
                  <a:ext uri="{FF2B5EF4-FFF2-40B4-BE49-F238E27FC236}">
                    <a16:creationId xmlns:a16="http://schemas.microsoft.com/office/drawing/2014/main" id="{F423385A-74CA-8842-A706-249EE076E9D4}"/>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86;p74">
                <a:extLst>
                  <a:ext uri="{FF2B5EF4-FFF2-40B4-BE49-F238E27FC236}">
                    <a16:creationId xmlns:a16="http://schemas.microsoft.com/office/drawing/2014/main" id="{C3721742-D98A-6C42-9627-A8D30CC1F923}"/>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87;p74">
                <a:extLst>
                  <a:ext uri="{FF2B5EF4-FFF2-40B4-BE49-F238E27FC236}">
                    <a16:creationId xmlns:a16="http://schemas.microsoft.com/office/drawing/2014/main" id="{EF75E1B2-44F6-9F4C-B002-7F1EBA5A250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88;p74">
                <a:extLst>
                  <a:ext uri="{FF2B5EF4-FFF2-40B4-BE49-F238E27FC236}">
                    <a16:creationId xmlns:a16="http://schemas.microsoft.com/office/drawing/2014/main" id="{B04F00A5-20EC-A349-8A86-28BE76916F01}"/>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89;p74">
                <a:extLst>
                  <a:ext uri="{FF2B5EF4-FFF2-40B4-BE49-F238E27FC236}">
                    <a16:creationId xmlns:a16="http://schemas.microsoft.com/office/drawing/2014/main" id="{ED0276E1-542C-044B-A462-7BE19AD2ECA7}"/>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1690;p74">
              <a:extLst>
                <a:ext uri="{FF2B5EF4-FFF2-40B4-BE49-F238E27FC236}">
                  <a16:creationId xmlns:a16="http://schemas.microsoft.com/office/drawing/2014/main" id="{B1475430-44F7-374D-A9FF-1F0B963F78AF}"/>
                </a:ext>
              </a:extLst>
            </p:cNvPr>
            <p:cNvGrpSpPr/>
            <p:nvPr/>
          </p:nvGrpSpPr>
          <p:grpSpPr>
            <a:xfrm>
              <a:off x="4546906" y="1930218"/>
              <a:ext cx="183672" cy="791997"/>
              <a:chOff x="4677700" y="2150091"/>
              <a:chExt cx="304800" cy="1314300"/>
            </a:xfrm>
          </p:grpSpPr>
          <p:sp>
            <p:nvSpPr>
              <p:cNvPr id="88" name="Google Shape;1691;p74">
                <a:extLst>
                  <a:ext uri="{FF2B5EF4-FFF2-40B4-BE49-F238E27FC236}">
                    <a16:creationId xmlns:a16="http://schemas.microsoft.com/office/drawing/2014/main" id="{94FBF494-942E-6341-BA54-722E6AC66A85}"/>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92;p74">
                <a:extLst>
                  <a:ext uri="{FF2B5EF4-FFF2-40B4-BE49-F238E27FC236}">
                    <a16:creationId xmlns:a16="http://schemas.microsoft.com/office/drawing/2014/main" id="{970E5106-F13D-6A42-A791-6985736D6385}"/>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93;p74">
                <a:extLst>
                  <a:ext uri="{FF2B5EF4-FFF2-40B4-BE49-F238E27FC236}">
                    <a16:creationId xmlns:a16="http://schemas.microsoft.com/office/drawing/2014/main" id="{EF4558CA-3415-BB4F-92D9-F0CB36B62EF7}"/>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94;p74">
                <a:extLst>
                  <a:ext uri="{FF2B5EF4-FFF2-40B4-BE49-F238E27FC236}">
                    <a16:creationId xmlns:a16="http://schemas.microsoft.com/office/drawing/2014/main" id="{1A3BDACF-530D-CB42-B600-DA6C4B4919CD}"/>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95;p74">
                <a:extLst>
                  <a:ext uri="{FF2B5EF4-FFF2-40B4-BE49-F238E27FC236}">
                    <a16:creationId xmlns:a16="http://schemas.microsoft.com/office/drawing/2014/main" id="{FA514DE2-0EE6-1D43-9F1D-8DE2A9E38BAD}"/>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1696;p74">
              <a:extLst>
                <a:ext uri="{FF2B5EF4-FFF2-40B4-BE49-F238E27FC236}">
                  <a16:creationId xmlns:a16="http://schemas.microsoft.com/office/drawing/2014/main" id="{55683258-C373-D740-A6F9-11DB520922A9}"/>
                </a:ext>
              </a:extLst>
            </p:cNvPr>
            <p:cNvGrpSpPr/>
            <p:nvPr/>
          </p:nvGrpSpPr>
          <p:grpSpPr>
            <a:xfrm>
              <a:off x="4833506" y="1930218"/>
              <a:ext cx="183672" cy="791997"/>
              <a:chOff x="4677700" y="2150091"/>
              <a:chExt cx="304800" cy="1314300"/>
            </a:xfrm>
          </p:grpSpPr>
          <p:sp>
            <p:nvSpPr>
              <p:cNvPr id="94" name="Google Shape;1697;p74">
                <a:extLst>
                  <a:ext uri="{FF2B5EF4-FFF2-40B4-BE49-F238E27FC236}">
                    <a16:creationId xmlns:a16="http://schemas.microsoft.com/office/drawing/2014/main" id="{CB90D436-6BEC-2943-A1B1-2627B21FD62A}"/>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98;p74">
                <a:extLst>
                  <a:ext uri="{FF2B5EF4-FFF2-40B4-BE49-F238E27FC236}">
                    <a16:creationId xmlns:a16="http://schemas.microsoft.com/office/drawing/2014/main" id="{AAA407D7-564F-BB4E-B95B-2B316F1F1E8A}"/>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99;p74">
                <a:extLst>
                  <a:ext uri="{FF2B5EF4-FFF2-40B4-BE49-F238E27FC236}">
                    <a16:creationId xmlns:a16="http://schemas.microsoft.com/office/drawing/2014/main" id="{090ED366-0900-714A-9A6E-4E2001FCB76C}"/>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00;p74">
                <a:extLst>
                  <a:ext uri="{FF2B5EF4-FFF2-40B4-BE49-F238E27FC236}">
                    <a16:creationId xmlns:a16="http://schemas.microsoft.com/office/drawing/2014/main" id="{8A419687-6ED1-E540-95C2-00BBA6D2430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01;p74">
                <a:extLst>
                  <a:ext uri="{FF2B5EF4-FFF2-40B4-BE49-F238E27FC236}">
                    <a16:creationId xmlns:a16="http://schemas.microsoft.com/office/drawing/2014/main" id="{7AF4BB3B-18E9-8843-988F-B7841288454E}"/>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702;p74">
              <a:extLst>
                <a:ext uri="{FF2B5EF4-FFF2-40B4-BE49-F238E27FC236}">
                  <a16:creationId xmlns:a16="http://schemas.microsoft.com/office/drawing/2014/main" id="{8B5394A2-B75C-2E4D-8D0A-6FF5132A6867}"/>
                </a:ext>
              </a:extLst>
            </p:cNvPr>
            <p:cNvGrpSpPr/>
            <p:nvPr/>
          </p:nvGrpSpPr>
          <p:grpSpPr>
            <a:xfrm>
              <a:off x="5120106" y="1930218"/>
              <a:ext cx="183672" cy="791997"/>
              <a:chOff x="4677700" y="2150091"/>
              <a:chExt cx="304800" cy="1314300"/>
            </a:xfrm>
          </p:grpSpPr>
          <p:sp>
            <p:nvSpPr>
              <p:cNvPr id="130" name="Google Shape;1703;p74">
                <a:extLst>
                  <a:ext uri="{FF2B5EF4-FFF2-40B4-BE49-F238E27FC236}">
                    <a16:creationId xmlns:a16="http://schemas.microsoft.com/office/drawing/2014/main" id="{EDD58189-728F-4141-A686-8E1CD6A745AF}"/>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04;p74">
                <a:extLst>
                  <a:ext uri="{FF2B5EF4-FFF2-40B4-BE49-F238E27FC236}">
                    <a16:creationId xmlns:a16="http://schemas.microsoft.com/office/drawing/2014/main" id="{464AC26D-FC40-154F-881C-97E16804863A}"/>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05;p74">
                <a:extLst>
                  <a:ext uri="{FF2B5EF4-FFF2-40B4-BE49-F238E27FC236}">
                    <a16:creationId xmlns:a16="http://schemas.microsoft.com/office/drawing/2014/main" id="{4A1D941D-1922-0648-AA95-3CCF187B078C}"/>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06;p74">
                <a:extLst>
                  <a:ext uri="{FF2B5EF4-FFF2-40B4-BE49-F238E27FC236}">
                    <a16:creationId xmlns:a16="http://schemas.microsoft.com/office/drawing/2014/main" id="{86AC87F3-ECF6-1848-8B7D-0A09408BF5B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07;p74">
                <a:extLst>
                  <a:ext uri="{FF2B5EF4-FFF2-40B4-BE49-F238E27FC236}">
                    <a16:creationId xmlns:a16="http://schemas.microsoft.com/office/drawing/2014/main" id="{8BC27CDA-0A6F-B243-8750-92281F66609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25" name="Google Shape;12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99" name="Google Shape;99;p1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Today we cover:</a:t>
            </a:r>
            <a:endParaRPr dirty="0"/>
          </a:p>
        </p:txBody>
      </p:sp>
      <p:grpSp>
        <p:nvGrpSpPr>
          <p:cNvPr id="112" name="Google Shape;112;p18"/>
          <p:cNvGrpSpPr/>
          <p:nvPr/>
        </p:nvGrpSpPr>
        <p:grpSpPr>
          <a:xfrm>
            <a:off x="6191913" y="1245125"/>
            <a:ext cx="1440600" cy="3103875"/>
            <a:chOff x="6191913" y="1245125"/>
            <a:chExt cx="1440600" cy="3103875"/>
          </a:xfrm>
        </p:grpSpPr>
        <p:sp>
          <p:nvSpPr>
            <p:cNvPr id="114" name="Google Shape;114;p18"/>
            <p:cNvSpPr txBox="1"/>
            <p:nvPr/>
          </p:nvSpPr>
          <p:spPr>
            <a:xfrm>
              <a:off x="6191913" y="1245125"/>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End-to-End </a:t>
              </a:r>
              <a:br>
                <a:rPr lang="en-GB" sz="1000" dirty="0"/>
              </a:br>
              <a:r>
                <a:rPr lang="en-GB" sz="1000" dirty="0"/>
                <a:t>Machine Reading</a:t>
              </a:r>
              <a:endParaRPr sz="1000" dirty="0"/>
            </a:p>
          </p:txBody>
        </p:sp>
        <p:sp>
          <p:nvSpPr>
            <p:cNvPr id="115" name="Google Shape;115;p18"/>
            <p:cNvSpPr txBox="1"/>
            <p:nvPr/>
          </p:nvSpPr>
          <p:spPr>
            <a:xfrm>
              <a:off x="639381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since 2014</a:t>
              </a:r>
              <a:endParaRPr sz="1000"/>
            </a:p>
          </p:txBody>
        </p:sp>
      </p:grpSp>
      <p:sp>
        <p:nvSpPr>
          <p:cNvPr id="31" name="Google Shape;133;p19">
            <a:extLst>
              <a:ext uri="{FF2B5EF4-FFF2-40B4-BE49-F238E27FC236}">
                <a16:creationId xmlns:a16="http://schemas.microsoft.com/office/drawing/2014/main" id="{F48A90E5-6F68-0444-BD37-83A7E1714D16}"/>
              </a:ext>
            </a:extLst>
          </p:cNvPr>
          <p:cNvSpPr/>
          <p:nvPr/>
        </p:nvSpPr>
        <p:spPr>
          <a:xfrm>
            <a:off x="5784574" y="1083950"/>
            <a:ext cx="2355676" cy="379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135" name="Group 134">
            <a:extLst>
              <a:ext uri="{FF2B5EF4-FFF2-40B4-BE49-F238E27FC236}">
                <a16:creationId xmlns:a16="http://schemas.microsoft.com/office/drawing/2014/main" id="{2E69C4EB-9813-724B-9048-4775D9697D7E}"/>
              </a:ext>
            </a:extLst>
          </p:cNvPr>
          <p:cNvGrpSpPr/>
          <p:nvPr/>
        </p:nvGrpSpPr>
        <p:grpSpPr>
          <a:xfrm>
            <a:off x="5993688" y="1772849"/>
            <a:ext cx="1947678" cy="2069101"/>
            <a:chOff x="3506950" y="1772850"/>
            <a:chExt cx="1977000" cy="2069100"/>
          </a:xfrm>
        </p:grpSpPr>
        <p:sp>
          <p:nvSpPr>
            <p:cNvPr id="136" name="Google Shape;1629;p74">
              <a:extLst>
                <a:ext uri="{FF2B5EF4-FFF2-40B4-BE49-F238E27FC236}">
                  <a16:creationId xmlns:a16="http://schemas.microsoft.com/office/drawing/2014/main" id="{52894CA0-42A1-2443-B5B6-5FE15814FD5F}"/>
                </a:ext>
              </a:extLst>
            </p:cNvPr>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137" name="Google Shape;1631;p74">
              <a:extLst>
                <a:ext uri="{FF2B5EF4-FFF2-40B4-BE49-F238E27FC236}">
                  <a16:creationId xmlns:a16="http://schemas.microsoft.com/office/drawing/2014/main" id="{4E0AAC45-46E0-2347-A162-95ACB02F14FC}"/>
                </a:ext>
              </a:extLst>
            </p:cNvPr>
            <p:cNvGrpSpPr/>
            <p:nvPr/>
          </p:nvGrpSpPr>
          <p:grpSpPr>
            <a:xfrm>
              <a:off x="3686319" y="2873593"/>
              <a:ext cx="183672" cy="791997"/>
              <a:chOff x="4677700" y="2150091"/>
              <a:chExt cx="304800" cy="1314300"/>
            </a:xfrm>
          </p:grpSpPr>
          <p:sp>
            <p:nvSpPr>
              <p:cNvPr id="204" name="Google Shape;1632;p74">
                <a:extLst>
                  <a:ext uri="{FF2B5EF4-FFF2-40B4-BE49-F238E27FC236}">
                    <a16:creationId xmlns:a16="http://schemas.microsoft.com/office/drawing/2014/main" id="{3849AECA-CF73-A449-9634-210AAEAC018A}"/>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33;p74">
                <a:extLst>
                  <a:ext uri="{FF2B5EF4-FFF2-40B4-BE49-F238E27FC236}">
                    <a16:creationId xmlns:a16="http://schemas.microsoft.com/office/drawing/2014/main" id="{36B8F5DF-A34B-A245-A592-CA119F79B3D2}"/>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34;p74">
                <a:extLst>
                  <a:ext uri="{FF2B5EF4-FFF2-40B4-BE49-F238E27FC236}">
                    <a16:creationId xmlns:a16="http://schemas.microsoft.com/office/drawing/2014/main" id="{C5BB27FE-ABDD-F24F-B198-060A110DB714}"/>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35;p74">
                <a:extLst>
                  <a:ext uri="{FF2B5EF4-FFF2-40B4-BE49-F238E27FC236}">
                    <a16:creationId xmlns:a16="http://schemas.microsoft.com/office/drawing/2014/main" id="{347C7C83-A074-A742-8CF9-09E7AB34582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636;p74">
                <a:extLst>
                  <a:ext uri="{FF2B5EF4-FFF2-40B4-BE49-F238E27FC236}">
                    <a16:creationId xmlns:a16="http://schemas.microsoft.com/office/drawing/2014/main" id="{CC6D915F-376B-D547-811A-873BEAE68FB1}"/>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642;p74">
              <a:extLst>
                <a:ext uri="{FF2B5EF4-FFF2-40B4-BE49-F238E27FC236}">
                  <a16:creationId xmlns:a16="http://schemas.microsoft.com/office/drawing/2014/main" id="{88614E05-3716-9F46-9616-A455CC25743A}"/>
                </a:ext>
              </a:extLst>
            </p:cNvPr>
            <p:cNvGrpSpPr/>
            <p:nvPr/>
          </p:nvGrpSpPr>
          <p:grpSpPr>
            <a:xfrm>
              <a:off x="3972919" y="2873593"/>
              <a:ext cx="183672" cy="791997"/>
              <a:chOff x="4677700" y="2150091"/>
              <a:chExt cx="304800" cy="1314300"/>
            </a:xfrm>
          </p:grpSpPr>
          <p:sp>
            <p:nvSpPr>
              <p:cNvPr id="199" name="Google Shape;1643;p74">
                <a:extLst>
                  <a:ext uri="{FF2B5EF4-FFF2-40B4-BE49-F238E27FC236}">
                    <a16:creationId xmlns:a16="http://schemas.microsoft.com/office/drawing/2014/main" id="{D57C0DE7-2DF7-9E48-89A8-D53EDE783C6C}"/>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44;p74">
                <a:extLst>
                  <a:ext uri="{FF2B5EF4-FFF2-40B4-BE49-F238E27FC236}">
                    <a16:creationId xmlns:a16="http://schemas.microsoft.com/office/drawing/2014/main" id="{4EEA65DD-C941-7C43-A1F3-A22E6E8C4E5B}"/>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45;p74">
                <a:extLst>
                  <a:ext uri="{FF2B5EF4-FFF2-40B4-BE49-F238E27FC236}">
                    <a16:creationId xmlns:a16="http://schemas.microsoft.com/office/drawing/2014/main" id="{9EFEE8C4-8775-F441-95AB-4853951713DB}"/>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46;p74">
                <a:extLst>
                  <a:ext uri="{FF2B5EF4-FFF2-40B4-BE49-F238E27FC236}">
                    <a16:creationId xmlns:a16="http://schemas.microsoft.com/office/drawing/2014/main" id="{BEFA0426-CFF6-CE4C-BE3D-DFDE74F1A1B3}"/>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47;p74">
                <a:extLst>
                  <a:ext uri="{FF2B5EF4-FFF2-40B4-BE49-F238E27FC236}">
                    <a16:creationId xmlns:a16="http://schemas.microsoft.com/office/drawing/2014/main" id="{16E9B5FE-29B6-EA44-A425-A4CA3774B740}"/>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648;p74">
              <a:extLst>
                <a:ext uri="{FF2B5EF4-FFF2-40B4-BE49-F238E27FC236}">
                  <a16:creationId xmlns:a16="http://schemas.microsoft.com/office/drawing/2014/main" id="{FA99A64D-82E8-CF49-A522-B95F07842EEF}"/>
                </a:ext>
              </a:extLst>
            </p:cNvPr>
            <p:cNvGrpSpPr/>
            <p:nvPr/>
          </p:nvGrpSpPr>
          <p:grpSpPr>
            <a:xfrm>
              <a:off x="4259519" y="2873593"/>
              <a:ext cx="183672" cy="791997"/>
              <a:chOff x="4677700" y="2150091"/>
              <a:chExt cx="304800" cy="1314300"/>
            </a:xfrm>
          </p:grpSpPr>
          <p:sp>
            <p:nvSpPr>
              <p:cNvPr id="194" name="Google Shape;1649;p74">
                <a:extLst>
                  <a:ext uri="{FF2B5EF4-FFF2-40B4-BE49-F238E27FC236}">
                    <a16:creationId xmlns:a16="http://schemas.microsoft.com/office/drawing/2014/main" id="{1A35BFCA-6E58-CF4E-A805-999AA0D10270}"/>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50;p74">
                <a:extLst>
                  <a:ext uri="{FF2B5EF4-FFF2-40B4-BE49-F238E27FC236}">
                    <a16:creationId xmlns:a16="http://schemas.microsoft.com/office/drawing/2014/main" id="{FCC933D7-C8E8-7A49-BCCE-7744D4B9A466}"/>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51;p74">
                <a:extLst>
                  <a:ext uri="{FF2B5EF4-FFF2-40B4-BE49-F238E27FC236}">
                    <a16:creationId xmlns:a16="http://schemas.microsoft.com/office/drawing/2014/main" id="{CF940656-1FEC-2343-A152-7B283A293D6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52;p74">
                <a:extLst>
                  <a:ext uri="{FF2B5EF4-FFF2-40B4-BE49-F238E27FC236}">
                    <a16:creationId xmlns:a16="http://schemas.microsoft.com/office/drawing/2014/main" id="{88FC0DC1-60D9-5E41-B4CF-4C647015C867}"/>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53;p74">
                <a:extLst>
                  <a:ext uri="{FF2B5EF4-FFF2-40B4-BE49-F238E27FC236}">
                    <a16:creationId xmlns:a16="http://schemas.microsoft.com/office/drawing/2014/main" id="{1D383445-3DBF-2B48-929D-7A554EBD689B}"/>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654;p74">
              <a:extLst>
                <a:ext uri="{FF2B5EF4-FFF2-40B4-BE49-F238E27FC236}">
                  <a16:creationId xmlns:a16="http://schemas.microsoft.com/office/drawing/2014/main" id="{ABA662F4-56E7-0E4F-8A30-6DAF1FF8E580}"/>
                </a:ext>
              </a:extLst>
            </p:cNvPr>
            <p:cNvGrpSpPr/>
            <p:nvPr/>
          </p:nvGrpSpPr>
          <p:grpSpPr>
            <a:xfrm>
              <a:off x="4546119" y="2873593"/>
              <a:ext cx="183672" cy="791997"/>
              <a:chOff x="4677700" y="2150091"/>
              <a:chExt cx="304800" cy="1314300"/>
            </a:xfrm>
          </p:grpSpPr>
          <p:sp>
            <p:nvSpPr>
              <p:cNvPr id="189" name="Google Shape;1655;p74">
                <a:extLst>
                  <a:ext uri="{FF2B5EF4-FFF2-40B4-BE49-F238E27FC236}">
                    <a16:creationId xmlns:a16="http://schemas.microsoft.com/office/drawing/2014/main" id="{B4FD2EBE-D3B2-6D49-A12F-D8B64D4240B3}"/>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56;p74">
                <a:extLst>
                  <a:ext uri="{FF2B5EF4-FFF2-40B4-BE49-F238E27FC236}">
                    <a16:creationId xmlns:a16="http://schemas.microsoft.com/office/drawing/2014/main" id="{40D1D5D1-2504-5E4E-9E2F-D67C09A54488}"/>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57;p74">
                <a:extLst>
                  <a:ext uri="{FF2B5EF4-FFF2-40B4-BE49-F238E27FC236}">
                    <a16:creationId xmlns:a16="http://schemas.microsoft.com/office/drawing/2014/main" id="{61CCE852-91C9-5E4C-9C09-B8384DE77A8B}"/>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58;p74">
                <a:extLst>
                  <a:ext uri="{FF2B5EF4-FFF2-40B4-BE49-F238E27FC236}">
                    <a16:creationId xmlns:a16="http://schemas.microsoft.com/office/drawing/2014/main" id="{633A1A44-7351-0A47-B506-79882FDE165A}"/>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59;p74">
                <a:extLst>
                  <a:ext uri="{FF2B5EF4-FFF2-40B4-BE49-F238E27FC236}">
                    <a16:creationId xmlns:a16="http://schemas.microsoft.com/office/drawing/2014/main" id="{1821A062-E0C6-E746-9AFA-904A63D4AE9B}"/>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660;p74">
              <a:extLst>
                <a:ext uri="{FF2B5EF4-FFF2-40B4-BE49-F238E27FC236}">
                  <a16:creationId xmlns:a16="http://schemas.microsoft.com/office/drawing/2014/main" id="{542F0C81-4F18-FE47-B9E5-2D25F3D1FC5B}"/>
                </a:ext>
              </a:extLst>
            </p:cNvPr>
            <p:cNvGrpSpPr/>
            <p:nvPr/>
          </p:nvGrpSpPr>
          <p:grpSpPr>
            <a:xfrm>
              <a:off x="4832719" y="2873593"/>
              <a:ext cx="183672" cy="791997"/>
              <a:chOff x="4677700" y="2150091"/>
              <a:chExt cx="304800" cy="1314300"/>
            </a:xfrm>
          </p:grpSpPr>
          <p:sp>
            <p:nvSpPr>
              <p:cNvPr id="184" name="Google Shape;1661;p74">
                <a:extLst>
                  <a:ext uri="{FF2B5EF4-FFF2-40B4-BE49-F238E27FC236}">
                    <a16:creationId xmlns:a16="http://schemas.microsoft.com/office/drawing/2014/main" id="{27FAFBF8-0C76-CB4C-B6EA-80B9123F1671}"/>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62;p74">
                <a:extLst>
                  <a:ext uri="{FF2B5EF4-FFF2-40B4-BE49-F238E27FC236}">
                    <a16:creationId xmlns:a16="http://schemas.microsoft.com/office/drawing/2014/main" id="{D14EA913-43FF-E14F-9C05-E9D0AE7FD9FE}"/>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63;p74">
                <a:extLst>
                  <a:ext uri="{FF2B5EF4-FFF2-40B4-BE49-F238E27FC236}">
                    <a16:creationId xmlns:a16="http://schemas.microsoft.com/office/drawing/2014/main" id="{0097F459-AAC4-2741-BEDD-D825CD1038D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64;p74">
                <a:extLst>
                  <a:ext uri="{FF2B5EF4-FFF2-40B4-BE49-F238E27FC236}">
                    <a16:creationId xmlns:a16="http://schemas.microsoft.com/office/drawing/2014/main" id="{1497A0E0-2FCD-D943-BB74-C0C6CBDDB3B0}"/>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65;p74">
                <a:extLst>
                  <a:ext uri="{FF2B5EF4-FFF2-40B4-BE49-F238E27FC236}">
                    <a16:creationId xmlns:a16="http://schemas.microsoft.com/office/drawing/2014/main" id="{8D1A42ED-7770-D34C-82F1-BAB88B329000}"/>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666;p74">
              <a:extLst>
                <a:ext uri="{FF2B5EF4-FFF2-40B4-BE49-F238E27FC236}">
                  <a16:creationId xmlns:a16="http://schemas.microsoft.com/office/drawing/2014/main" id="{A67323E3-CEBE-DF4D-9421-D4D64B5C35AD}"/>
                </a:ext>
              </a:extLst>
            </p:cNvPr>
            <p:cNvGrpSpPr/>
            <p:nvPr/>
          </p:nvGrpSpPr>
          <p:grpSpPr>
            <a:xfrm>
              <a:off x="5119319" y="2873593"/>
              <a:ext cx="183672" cy="791997"/>
              <a:chOff x="4677700" y="2150091"/>
              <a:chExt cx="304800" cy="1314300"/>
            </a:xfrm>
          </p:grpSpPr>
          <p:sp>
            <p:nvSpPr>
              <p:cNvPr id="179" name="Google Shape;1667;p74">
                <a:extLst>
                  <a:ext uri="{FF2B5EF4-FFF2-40B4-BE49-F238E27FC236}">
                    <a16:creationId xmlns:a16="http://schemas.microsoft.com/office/drawing/2014/main" id="{22E7B1BA-B257-4740-A589-0651E9B7258C}"/>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68;p74">
                <a:extLst>
                  <a:ext uri="{FF2B5EF4-FFF2-40B4-BE49-F238E27FC236}">
                    <a16:creationId xmlns:a16="http://schemas.microsoft.com/office/drawing/2014/main" id="{2D6E18DF-8427-1F4D-930A-598A37414CA0}"/>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69;p74">
                <a:extLst>
                  <a:ext uri="{FF2B5EF4-FFF2-40B4-BE49-F238E27FC236}">
                    <a16:creationId xmlns:a16="http://schemas.microsoft.com/office/drawing/2014/main" id="{F9B9BF88-9F6C-D947-AD91-B16A2175D7D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70;p74">
                <a:extLst>
                  <a:ext uri="{FF2B5EF4-FFF2-40B4-BE49-F238E27FC236}">
                    <a16:creationId xmlns:a16="http://schemas.microsoft.com/office/drawing/2014/main" id="{4681B1D9-05BC-C049-9B30-033005BC1BAE}"/>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71;p74">
                <a:extLst>
                  <a:ext uri="{FF2B5EF4-FFF2-40B4-BE49-F238E27FC236}">
                    <a16:creationId xmlns:a16="http://schemas.microsoft.com/office/drawing/2014/main" id="{78A9FF12-0D39-0A42-ABA4-FE51035FCCA5}"/>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672;p74">
              <a:extLst>
                <a:ext uri="{FF2B5EF4-FFF2-40B4-BE49-F238E27FC236}">
                  <a16:creationId xmlns:a16="http://schemas.microsoft.com/office/drawing/2014/main" id="{AB63B5A5-15F7-AB47-B297-40213FE5B7A1}"/>
                </a:ext>
              </a:extLst>
            </p:cNvPr>
            <p:cNvGrpSpPr/>
            <p:nvPr/>
          </p:nvGrpSpPr>
          <p:grpSpPr>
            <a:xfrm>
              <a:off x="3687106" y="1930218"/>
              <a:ext cx="183672" cy="791997"/>
              <a:chOff x="4677700" y="2150091"/>
              <a:chExt cx="304800" cy="1314300"/>
            </a:xfrm>
          </p:grpSpPr>
          <p:sp>
            <p:nvSpPr>
              <p:cNvPr id="174" name="Google Shape;1673;p74">
                <a:extLst>
                  <a:ext uri="{FF2B5EF4-FFF2-40B4-BE49-F238E27FC236}">
                    <a16:creationId xmlns:a16="http://schemas.microsoft.com/office/drawing/2014/main" id="{B2074CBB-A915-254A-AC2F-897E26BEC500}"/>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74;p74">
                <a:extLst>
                  <a:ext uri="{FF2B5EF4-FFF2-40B4-BE49-F238E27FC236}">
                    <a16:creationId xmlns:a16="http://schemas.microsoft.com/office/drawing/2014/main" id="{C8C584FA-1ECB-E446-B1CE-CDF6134469BE}"/>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75;p74">
                <a:extLst>
                  <a:ext uri="{FF2B5EF4-FFF2-40B4-BE49-F238E27FC236}">
                    <a16:creationId xmlns:a16="http://schemas.microsoft.com/office/drawing/2014/main" id="{EFDC5C9F-5F66-F64E-9E48-7F2DEFB69D1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76;p74">
                <a:extLst>
                  <a:ext uri="{FF2B5EF4-FFF2-40B4-BE49-F238E27FC236}">
                    <a16:creationId xmlns:a16="http://schemas.microsoft.com/office/drawing/2014/main" id="{B28E7BC4-FF3F-2B49-9BC5-E0907086E313}"/>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77;p74">
                <a:extLst>
                  <a:ext uri="{FF2B5EF4-FFF2-40B4-BE49-F238E27FC236}">
                    <a16:creationId xmlns:a16="http://schemas.microsoft.com/office/drawing/2014/main" id="{B507CFE6-4C8A-0548-9218-06A23227C499}"/>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678;p74">
              <a:extLst>
                <a:ext uri="{FF2B5EF4-FFF2-40B4-BE49-F238E27FC236}">
                  <a16:creationId xmlns:a16="http://schemas.microsoft.com/office/drawing/2014/main" id="{55BAD5D7-C16C-6542-A691-B289BDA740DA}"/>
                </a:ext>
              </a:extLst>
            </p:cNvPr>
            <p:cNvGrpSpPr/>
            <p:nvPr/>
          </p:nvGrpSpPr>
          <p:grpSpPr>
            <a:xfrm>
              <a:off x="3973706" y="1930218"/>
              <a:ext cx="183672" cy="791997"/>
              <a:chOff x="4677700" y="2150091"/>
              <a:chExt cx="304800" cy="1314300"/>
            </a:xfrm>
          </p:grpSpPr>
          <p:sp>
            <p:nvSpPr>
              <p:cNvPr id="169" name="Google Shape;1679;p74">
                <a:extLst>
                  <a:ext uri="{FF2B5EF4-FFF2-40B4-BE49-F238E27FC236}">
                    <a16:creationId xmlns:a16="http://schemas.microsoft.com/office/drawing/2014/main" id="{4CF0D07B-C99B-B245-A943-DE6E38A8ECF6}"/>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80;p74">
                <a:extLst>
                  <a:ext uri="{FF2B5EF4-FFF2-40B4-BE49-F238E27FC236}">
                    <a16:creationId xmlns:a16="http://schemas.microsoft.com/office/drawing/2014/main" id="{513B472A-8200-3843-A0CF-0C5A591049D3}"/>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81;p74">
                <a:extLst>
                  <a:ext uri="{FF2B5EF4-FFF2-40B4-BE49-F238E27FC236}">
                    <a16:creationId xmlns:a16="http://schemas.microsoft.com/office/drawing/2014/main" id="{59BC1AB6-A207-D14A-A2B6-E69F4B70FE8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82;p74">
                <a:extLst>
                  <a:ext uri="{FF2B5EF4-FFF2-40B4-BE49-F238E27FC236}">
                    <a16:creationId xmlns:a16="http://schemas.microsoft.com/office/drawing/2014/main" id="{49599F94-6643-D94D-92CE-D6C62FAB406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83;p74">
                <a:extLst>
                  <a:ext uri="{FF2B5EF4-FFF2-40B4-BE49-F238E27FC236}">
                    <a16:creationId xmlns:a16="http://schemas.microsoft.com/office/drawing/2014/main" id="{DED6D653-C775-8D47-95CC-EDF44918C35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684;p74">
              <a:extLst>
                <a:ext uri="{FF2B5EF4-FFF2-40B4-BE49-F238E27FC236}">
                  <a16:creationId xmlns:a16="http://schemas.microsoft.com/office/drawing/2014/main" id="{63A399BD-0F01-9742-BD7D-BAFEC8A701C7}"/>
                </a:ext>
              </a:extLst>
            </p:cNvPr>
            <p:cNvGrpSpPr/>
            <p:nvPr/>
          </p:nvGrpSpPr>
          <p:grpSpPr>
            <a:xfrm>
              <a:off x="4260306" y="1930218"/>
              <a:ext cx="183672" cy="791997"/>
              <a:chOff x="4677700" y="2150091"/>
              <a:chExt cx="304800" cy="1314300"/>
            </a:xfrm>
          </p:grpSpPr>
          <p:sp>
            <p:nvSpPr>
              <p:cNvPr id="164" name="Google Shape;1685;p74">
                <a:extLst>
                  <a:ext uri="{FF2B5EF4-FFF2-40B4-BE49-F238E27FC236}">
                    <a16:creationId xmlns:a16="http://schemas.microsoft.com/office/drawing/2014/main" id="{C50AAB1B-32DD-444A-8AD7-D7617D8C2325}"/>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86;p74">
                <a:extLst>
                  <a:ext uri="{FF2B5EF4-FFF2-40B4-BE49-F238E27FC236}">
                    <a16:creationId xmlns:a16="http://schemas.microsoft.com/office/drawing/2014/main" id="{835DD100-A9C7-A14F-89DD-68A9A4CCECE6}"/>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87;p74">
                <a:extLst>
                  <a:ext uri="{FF2B5EF4-FFF2-40B4-BE49-F238E27FC236}">
                    <a16:creationId xmlns:a16="http://schemas.microsoft.com/office/drawing/2014/main" id="{FFA897B5-57B8-8149-ADA6-6BD99DEAF8B5}"/>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88;p74">
                <a:extLst>
                  <a:ext uri="{FF2B5EF4-FFF2-40B4-BE49-F238E27FC236}">
                    <a16:creationId xmlns:a16="http://schemas.microsoft.com/office/drawing/2014/main" id="{703AE74D-4121-494F-83A8-48528B9EC51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9;p74">
                <a:extLst>
                  <a:ext uri="{FF2B5EF4-FFF2-40B4-BE49-F238E27FC236}">
                    <a16:creationId xmlns:a16="http://schemas.microsoft.com/office/drawing/2014/main" id="{F46B23A5-67DE-F349-991E-B7A0F9391DF7}"/>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690;p74">
              <a:extLst>
                <a:ext uri="{FF2B5EF4-FFF2-40B4-BE49-F238E27FC236}">
                  <a16:creationId xmlns:a16="http://schemas.microsoft.com/office/drawing/2014/main" id="{D459B9A5-09E5-E64B-9258-B22C291F3CE6}"/>
                </a:ext>
              </a:extLst>
            </p:cNvPr>
            <p:cNvGrpSpPr/>
            <p:nvPr/>
          </p:nvGrpSpPr>
          <p:grpSpPr>
            <a:xfrm>
              <a:off x="4546906" y="1930218"/>
              <a:ext cx="183672" cy="791997"/>
              <a:chOff x="4677700" y="2150091"/>
              <a:chExt cx="304800" cy="1314300"/>
            </a:xfrm>
          </p:grpSpPr>
          <p:sp>
            <p:nvSpPr>
              <p:cNvPr id="159" name="Google Shape;1691;p74">
                <a:extLst>
                  <a:ext uri="{FF2B5EF4-FFF2-40B4-BE49-F238E27FC236}">
                    <a16:creationId xmlns:a16="http://schemas.microsoft.com/office/drawing/2014/main" id="{77E5E911-BAA1-6E4E-8B37-B28E4319528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92;p74">
                <a:extLst>
                  <a:ext uri="{FF2B5EF4-FFF2-40B4-BE49-F238E27FC236}">
                    <a16:creationId xmlns:a16="http://schemas.microsoft.com/office/drawing/2014/main" id="{8A9E83F6-1601-6545-AE43-8D1AEA1B06B2}"/>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93;p74">
                <a:extLst>
                  <a:ext uri="{FF2B5EF4-FFF2-40B4-BE49-F238E27FC236}">
                    <a16:creationId xmlns:a16="http://schemas.microsoft.com/office/drawing/2014/main" id="{54780B3E-1EAC-E046-8B43-B37E699EEF42}"/>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94;p74">
                <a:extLst>
                  <a:ext uri="{FF2B5EF4-FFF2-40B4-BE49-F238E27FC236}">
                    <a16:creationId xmlns:a16="http://schemas.microsoft.com/office/drawing/2014/main" id="{41EB47F2-05C7-7544-B2B7-50ABF311D3F6}"/>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95;p74">
                <a:extLst>
                  <a:ext uri="{FF2B5EF4-FFF2-40B4-BE49-F238E27FC236}">
                    <a16:creationId xmlns:a16="http://schemas.microsoft.com/office/drawing/2014/main" id="{AF1D472D-3831-BE4F-8C8C-E1C2C1EEB2EF}"/>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696;p74">
              <a:extLst>
                <a:ext uri="{FF2B5EF4-FFF2-40B4-BE49-F238E27FC236}">
                  <a16:creationId xmlns:a16="http://schemas.microsoft.com/office/drawing/2014/main" id="{B5B70C66-4072-754C-8E6A-3483284C4DDF}"/>
                </a:ext>
              </a:extLst>
            </p:cNvPr>
            <p:cNvGrpSpPr/>
            <p:nvPr/>
          </p:nvGrpSpPr>
          <p:grpSpPr>
            <a:xfrm>
              <a:off x="4833506" y="1930218"/>
              <a:ext cx="183672" cy="791997"/>
              <a:chOff x="4677700" y="2150091"/>
              <a:chExt cx="304800" cy="1314300"/>
            </a:xfrm>
          </p:grpSpPr>
          <p:sp>
            <p:nvSpPr>
              <p:cNvPr id="154" name="Google Shape;1697;p74">
                <a:extLst>
                  <a:ext uri="{FF2B5EF4-FFF2-40B4-BE49-F238E27FC236}">
                    <a16:creationId xmlns:a16="http://schemas.microsoft.com/office/drawing/2014/main" id="{8135A611-A658-AB46-BB6A-D21038B35E3E}"/>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98;p74">
                <a:extLst>
                  <a:ext uri="{FF2B5EF4-FFF2-40B4-BE49-F238E27FC236}">
                    <a16:creationId xmlns:a16="http://schemas.microsoft.com/office/drawing/2014/main" id="{DA062279-778B-564E-A7A2-903324B1B267}"/>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99;p74">
                <a:extLst>
                  <a:ext uri="{FF2B5EF4-FFF2-40B4-BE49-F238E27FC236}">
                    <a16:creationId xmlns:a16="http://schemas.microsoft.com/office/drawing/2014/main" id="{DB597597-D94C-8843-A379-517E7B98156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00;p74">
                <a:extLst>
                  <a:ext uri="{FF2B5EF4-FFF2-40B4-BE49-F238E27FC236}">
                    <a16:creationId xmlns:a16="http://schemas.microsoft.com/office/drawing/2014/main" id="{DF3317AC-69C3-1041-91E6-FC777C0AEE90}"/>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01;p74">
                <a:extLst>
                  <a:ext uri="{FF2B5EF4-FFF2-40B4-BE49-F238E27FC236}">
                    <a16:creationId xmlns:a16="http://schemas.microsoft.com/office/drawing/2014/main" id="{92CCEFF2-3558-1948-8140-166D438DC775}"/>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702;p74">
              <a:extLst>
                <a:ext uri="{FF2B5EF4-FFF2-40B4-BE49-F238E27FC236}">
                  <a16:creationId xmlns:a16="http://schemas.microsoft.com/office/drawing/2014/main" id="{D2C4E5D4-1BEE-994C-BD38-7D2466EF1674}"/>
                </a:ext>
              </a:extLst>
            </p:cNvPr>
            <p:cNvGrpSpPr/>
            <p:nvPr/>
          </p:nvGrpSpPr>
          <p:grpSpPr>
            <a:xfrm>
              <a:off x="5120106" y="1930218"/>
              <a:ext cx="183672" cy="791997"/>
              <a:chOff x="4677700" y="2150091"/>
              <a:chExt cx="304800" cy="1314300"/>
            </a:xfrm>
          </p:grpSpPr>
          <p:sp>
            <p:nvSpPr>
              <p:cNvPr id="149" name="Google Shape;1703;p74">
                <a:extLst>
                  <a:ext uri="{FF2B5EF4-FFF2-40B4-BE49-F238E27FC236}">
                    <a16:creationId xmlns:a16="http://schemas.microsoft.com/office/drawing/2014/main" id="{BD8A1646-2153-904B-ABC1-EF1E0E9860A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704;p74">
                <a:extLst>
                  <a:ext uri="{FF2B5EF4-FFF2-40B4-BE49-F238E27FC236}">
                    <a16:creationId xmlns:a16="http://schemas.microsoft.com/office/drawing/2014/main" id="{D910443D-6156-0C4B-9698-3019B926971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05;p74">
                <a:extLst>
                  <a:ext uri="{FF2B5EF4-FFF2-40B4-BE49-F238E27FC236}">
                    <a16:creationId xmlns:a16="http://schemas.microsoft.com/office/drawing/2014/main" id="{C736D9FB-E69F-414B-9672-877B12BCDF9C}"/>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06;p74">
                <a:extLst>
                  <a:ext uri="{FF2B5EF4-FFF2-40B4-BE49-F238E27FC236}">
                    <a16:creationId xmlns:a16="http://schemas.microsoft.com/office/drawing/2014/main" id="{0ACBFC8F-D5B2-B34A-8A5A-38C402363790}"/>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07;p74">
                <a:extLst>
                  <a:ext uri="{FF2B5EF4-FFF2-40B4-BE49-F238E27FC236}">
                    <a16:creationId xmlns:a16="http://schemas.microsoft.com/office/drawing/2014/main" id="{BB5B076D-EE0A-5D4A-A601-8C9D6E8879BC}"/>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8872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99" name="Google Shape;199;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185" name="Google Shape;185;p2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sp>
        <p:nvSpPr>
          <p:cNvPr id="186" name="Google Shape;186;p22"/>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187" name="Google Shape;187;p22"/>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88" name="Google Shape;188;p2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89" name="Google Shape;189;p22"/>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90" name="Google Shape;190;p22"/>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92" name="Google Shape;192;p22"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cxnSp>
        <p:nvCxnSpPr>
          <p:cNvPr id="193" name="Google Shape;193;p22"/>
          <p:cNvCxnSpPr/>
          <p:nvPr/>
        </p:nvCxnSpPr>
        <p:spPr>
          <a:xfrm>
            <a:off x="3287375" y="1643000"/>
            <a:ext cx="0" cy="2706000"/>
          </a:xfrm>
          <a:prstGeom prst="straightConnector1">
            <a:avLst/>
          </a:prstGeom>
          <a:noFill/>
          <a:ln w="9525" cap="flat" cmpd="sng">
            <a:solidFill>
              <a:srgbClr val="FF9900"/>
            </a:solidFill>
            <a:prstDash val="solid"/>
            <a:round/>
            <a:headEnd type="none" w="med" len="med"/>
            <a:tailEnd type="none" w="med" len="med"/>
          </a:ln>
        </p:spPr>
      </p:cxnSp>
      <p:pic>
        <p:nvPicPr>
          <p:cNvPr id="194" name="Google Shape;194;p22" descr="Image result for robot"/>
          <p:cNvPicPr preferRelativeResize="0"/>
          <p:nvPr/>
        </p:nvPicPr>
        <p:blipFill>
          <a:blip r:embed="rId4">
            <a:alphaModFix/>
          </a:blip>
          <a:stretch>
            <a:fillRect/>
          </a:stretch>
        </p:blipFill>
        <p:spPr>
          <a:xfrm>
            <a:off x="3046665" y="3820088"/>
            <a:ext cx="481402" cy="572700"/>
          </a:xfrm>
          <a:prstGeom prst="rect">
            <a:avLst/>
          </a:prstGeom>
          <a:noFill/>
          <a:ln>
            <a:noFill/>
          </a:ln>
        </p:spPr>
      </p:pic>
      <p:cxnSp>
        <p:nvCxnSpPr>
          <p:cNvPr id="195" name="Google Shape;195;p22"/>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96" name="Google Shape;196;p22" descr="Image result for robot"/>
          <p:cNvPicPr preferRelativeResize="0"/>
          <p:nvPr/>
        </p:nvPicPr>
        <p:blipFill>
          <a:blip r:embed="rId4">
            <a:alphaModFix/>
          </a:blip>
          <a:stretch>
            <a:fillRect/>
          </a:stretch>
        </p:blipFill>
        <p:spPr>
          <a:xfrm>
            <a:off x="5483940" y="3820100"/>
            <a:ext cx="481402" cy="572700"/>
          </a:xfrm>
          <a:prstGeom prst="rect">
            <a:avLst/>
          </a:prstGeom>
          <a:noFill/>
          <a:ln>
            <a:noFill/>
          </a:ln>
        </p:spPr>
      </p:pic>
      <p:sp>
        <p:nvSpPr>
          <p:cNvPr id="197" name="Google Shape;197;p22"/>
          <p:cNvSpPr txBox="1"/>
          <p:nvPr/>
        </p:nvSpPr>
        <p:spPr>
          <a:xfrm>
            <a:off x="2747825" y="4461025"/>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converts into</a:t>
            </a:r>
            <a:endParaRPr sz="1000" b="1"/>
          </a:p>
        </p:txBody>
      </p:sp>
      <p:sp>
        <p:nvSpPr>
          <p:cNvPr id="198" name="Google Shape;198;p22"/>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19" name="Google Shape;317;p30">
            <a:extLst>
              <a:ext uri="{FF2B5EF4-FFF2-40B4-BE49-F238E27FC236}">
                <a16:creationId xmlns:a16="http://schemas.microsoft.com/office/drawing/2014/main" id="{CDC55F67-AF77-B84D-B43F-2953256EE16E}"/>
              </a:ext>
            </a:extLst>
          </p:cNvPr>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0" name="Google Shape;384;p33">
            <a:extLst>
              <a:ext uri="{FF2B5EF4-FFF2-40B4-BE49-F238E27FC236}">
                <a16:creationId xmlns:a16="http://schemas.microsoft.com/office/drawing/2014/main" id="{4C976FAE-D212-D642-A14D-804C9C9DEE5B}"/>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extLst>
      <p:ext uri="{BB962C8B-B14F-4D97-AF65-F5344CB8AC3E}">
        <p14:creationId xmlns:p14="http://schemas.microsoft.com/office/powerpoint/2010/main" val="3592523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19" name="Google Shape;319;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305" name="Google Shape;305;p3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Symbolic Approaches (until 2014 or so)</a:t>
            </a:r>
            <a:endParaRPr dirty="0"/>
          </a:p>
        </p:txBody>
      </p:sp>
      <p:sp>
        <p:nvSpPr>
          <p:cNvPr id="307" name="Google Shape;307;p30"/>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08" name="Google Shape;308;p30"/>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309" name="Google Shape;309;p30"/>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310" name="Google Shape;310;p30"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cxnSp>
        <p:nvCxnSpPr>
          <p:cNvPr id="311" name="Google Shape;311;p30"/>
          <p:cNvCxnSpPr/>
          <p:nvPr/>
        </p:nvCxnSpPr>
        <p:spPr>
          <a:xfrm>
            <a:off x="3287375" y="1643000"/>
            <a:ext cx="0" cy="2706000"/>
          </a:xfrm>
          <a:prstGeom prst="straightConnector1">
            <a:avLst/>
          </a:prstGeom>
          <a:noFill/>
          <a:ln w="9525" cap="flat" cmpd="sng">
            <a:solidFill>
              <a:srgbClr val="FF9900"/>
            </a:solidFill>
            <a:prstDash val="solid"/>
            <a:round/>
            <a:headEnd type="none" w="med" len="med"/>
            <a:tailEnd type="none" w="med" len="med"/>
          </a:ln>
        </p:spPr>
      </p:cxnSp>
      <p:pic>
        <p:nvPicPr>
          <p:cNvPr id="312" name="Google Shape;312;p30" descr="Image result for robot"/>
          <p:cNvPicPr preferRelativeResize="0"/>
          <p:nvPr/>
        </p:nvPicPr>
        <p:blipFill>
          <a:blip r:embed="rId4">
            <a:alphaModFix/>
          </a:blip>
          <a:stretch>
            <a:fillRect/>
          </a:stretch>
        </p:blipFill>
        <p:spPr>
          <a:xfrm>
            <a:off x="3046665" y="3820088"/>
            <a:ext cx="481402" cy="572700"/>
          </a:xfrm>
          <a:prstGeom prst="rect">
            <a:avLst/>
          </a:prstGeom>
          <a:noFill/>
          <a:ln>
            <a:noFill/>
          </a:ln>
        </p:spPr>
      </p:pic>
      <p:cxnSp>
        <p:nvCxnSpPr>
          <p:cNvPr id="313" name="Google Shape;313;p30"/>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314" name="Google Shape;314;p30" descr="Image result for robot"/>
          <p:cNvPicPr preferRelativeResize="0"/>
          <p:nvPr/>
        </p:nvPicPr>
        <p:blipFill>
          <a:blip r:embed="rId4">
            <a:alphaModFix/>
          </a:blip>
          <a:stretch>
            <a:fillRect/>
          </a:stretch>
        </p:blipFill>
        <p:spPr>
          <a:xfrm>
            <a:off x="5483940" y="3820100"/>
            <a:ext cx="481402" cy="572700"/>
          </a:xfrm>
          <a:prstGeom prst="rect">
            <a:avLst/>
          </a:prstGeom>
          <a:noFill/>
          <a:ln>
            <a:noFill/>
          </a:ln>
        </p:spPr>
      </p:pic>
      <p:sp>
        <p:nvSpPr>
          <p:cNvPr id="315" name="Google Shape;315;p30"/>
          <p:cNvSpPr txBox="1"/>
          <p:nvPr/>
        </p:nvSpPr>
        <p:spPr>
          <a:xfrm>
            <a:off x="2747825" y="4461025"/>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converts into</a:t>
            </a:r>
            <a:endParaRPr sz="1000" b="1"/>
          </a:p>
        </p:txBody>
      </p:sp>
      <p:sp>
        <p:nvSpPr>
          <p:cNvPr id="316" name="Google Shape;316;p30"/>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318" name="Google Shape;318;p3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pic>
        <p:nvPicPr>
          <p:cNvPr id="19" name="Google Shape;497;p39" descr="Image result for meaning representation">
            <a:extLst>
              <a:ext uri="{FF2B5EF4-FFF2-40B4-BE49-F238E27FC236}">
                <a16:creationId xmlns:a16="http://schemas.microsoft.com/office/drawing/2014/main" id="{9D06E39E-C11C-9D4B-9097-0EA9A3938971}"/>
              </a:ext>
            </a:extLst>
          </p:cNvPr>
          <p:cNvPicPr preferRelativeResize="0"/>
          <p:nvPr/>
        </p:nvPicPr>
        <p:blipFill>
          <a:blip r:embed="rId5">
            <a:alphaModFix/>
          </a:blip>
          <a:stretch>
            <a:fillRect/>
          </a:stretch>
        </p:blipFill>
        <p:spPr>
          <a:xfrm>
            <a:off x="3910900" y="2009505"/>
            <a:ext cx="1169100" cy="1595795"/>
          </a:xfrm>
          <a:prstGeom prst="rect">
            <a:avLst/>
          </a:prstGeom>
          <a:noFill/>
          <a:ln>
            <a:noFill/>
          </a:ln>
        </p:spPr>
      </p:pic>
      <p:sp>
        <p:nvSpPr>
          <p:cNvPr id="20" name="Google Shape;186;p22">
            <a:extLst>
              <a:ext uri="{FF2B5EF4-FFF2-40B4-BE49-F238E27FC236}">
                <a16:creationId xmlns:a16="http://schemas.microsoft.com/office/drawing/2014/main" id="{545D5062-8973-334D-BC21-58FB1FFBC85D}"/>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22" name="Google Shape;384;p33">
            <a:extLst>
              <a:ext uri="{FF2B5EF4-FFF2-40B4-BE49-F238E27FC236}">
                <a16:creationId xmlns:a16="http://schemas.microsoft.com/office/drawing/2014/main" id="{1F57FD05-25EF-DB4F-A076-00D842CE78F5}"/>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extLst>
      <p:ext uri="{BB962C8B-B14F-4D97-AF65-F5344CB8AC3E}">
        <p14:creationId xmlns:p14="http://schemas.microsoft.com/office/powerpoint/2010/main" val="266377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3"/>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sp>
        <p:nvSpPr>
          <p:cNvPr id="368" name="Google Shape;368;p3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End-to-End Approaches (since 2014 or so)</a:t>
            </a:r>
            <a:endParaRPr dirty="0"/>
          </a:p>
        </p:txBody>
      </p:sp>
      <p:grpSp>
        <p:nvGrpSpPr>
          <p:cNvPr id="369" name="Google Shape;369;p33"/>
          <p:cNvGrpSpPr/>
          <p:nvPr/>
        </p:nvGrpSpPr>
        <p:grpSpPr>
          <a:xfrm>
            <a:off x="4010705" y="2150398"/>
            <a:ext cx="304800" cy="1314300"/>
            <a:chOff x="3752775" y="2200275"/>
            <a:chExt cx="304800" cy="1314300"/>
          </a:xfrm>
        </p:grpSpPr>
        <p:sp>
          <p:nvSpPr>
            <p:cNvPr id="370" name="Google Shape;370;p33"/>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3"/>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 name="Google Shape;381;p33"/>
          <p:cNvCxnSpPr>
            <a:stCxn id="374" idx="3"/>
            <a:endCxn id="367" idx="1"/>
          </p:cNvCxnSpPr>
          <p:nvPr/>
        </p:nvCxnSpPr>
        <p:spPr>
          <a:xfrm>
            <a:off x="4315505" y="2807548"/>
            <a:ext cx="362100" cy="600"/>
          </a:xfrm>
          <a:prstGeom prst="bentConnector3">
            <a:avLst>
              <a:gd name="adj1" fmla="val 50013"/>
            </a:avLst>
          </a:prstGeom>
          <a:noFill/>
          <a:ln w="9525" cap="flat" cmpd="sng">
            <a:solidFill>
              <a:srgbClr val="000000"/>
            </a:solidFill>
            <a:prstDash val="solid"/>
            <a:round/>
            <a:headEnd type="none" w="med" len="med"/>
            <a:tailEnd type="triangle" w="med" len="med"/>
          </a:ln>
        </p:spPr>
      </p:cxnSp>
      <p:cxnSp>
        <p:nvCxnSpPr>
          <p:cNvPr id="382" name="Google Shape;382;p33"/>
          <p:cNvCxnSpPr>
            <a:stCxn id="367" idx="3"/>
            <a:endCxn id="383" idx="1"/>
          </p:cNvCxnSpPr>
          <p:nvPr/>
        </p:nvCxnSpPr>
        <p:spPr>
          <a:xfrm>
            <a:off x="4982500" y="2807241"/>
            <a:ext cx="941100" cy="663600"/>
          </a:xfrm>
          <a:prstGeom prst="bentConnector3">
            <a:avLst>
              <a:gd name="adj1" fmla="val 50000"/>
            </a:avLst>
          </a:prstGeom>
          <a:noFill/>
          <a:ln w="9525" cap="flat" cmpd="sng">
            <a:solidFill>
              <a:srgbClr val="000000"/>
            </a:solidFill>
            <a:prstDash val="solid"/>
            <a:round/>
            <a:headEnd type="none" w="med" len="med"/>
            <a:tailEnd type="triangle" w="med" len="med"/>
          </a:ln>
        </p:spPr>
      </p:cxnSp>
      <p:sp>
        <p:nvSpPr>
          <p:cNvPr id="384" name="Google Shape;384;p33"/>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cxnSp>
        <p:nvCxnSpPr>
          <p:cNvPr id="385" name="Google Shape;385;p33"/>
          <p:cNvCxnSpPr>
            <a:stCxn id="384" idx="3"/>
            <a:endCxn id="374" idx="1"/>
          </p:cNvCxnSpPr>
          <p:nvPr/>
        </p:nvCxnSpPr>
        <p:spPr>
          <a:xfrm>
            <a:off x="3067175" y="2807400"/>
            <a:ext cx="943500" cy="0"/>
          </a:xfrm>
          <a:prstGeom prst="straightConnector1">
            <a:avLst/>
          </a:prstGeom>
          <a:noFill/>
          <a:ln w="9525" cap="flat" cmpd="sng">
            <a:solidFill>
              <a:srgbClr val="000000"/>
            </a:solidFill>
            <a:prstDash val="solid"/>
            <a:round/>
            <a:headEnd type="none" w="med" len="med"/>
            <a:tailEnd type="triangle" w="med" len="med"/>
          </a:ln>
        </p:spPr>
      </p:cxnSp>
      <p:sp>
        <p:nvSpPr>
          <p:cNvPr id="387" name="Google Shape;387;p33"/>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88" name="Google Shape;388;p3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380" name="Google Shape;380;p33"/>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391" name="Google Shape;391;p33"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sp>
        <p:nvSpPr>
          <p:cNvPr id="25" name="Google Shape;186;p22">
            <a:extLst>
              <a:ext uri="{FF2B5EF4-FFF2-40B4-BE49-F238E27FC236}">
                <a16:creationId xmlns:a16="http://schemas.microsoft.com/office/drawing/2014/main" id="{7B4A3C17-5879-CA4B-9736-3D85A8A86D11}"/>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cxnSp>
        <p:nvCxnSpPr>
          <p:cNvPr id="26" name="Google Shape;379;p33">
            <a:extLst>
              <a:ext uri="{FF2B5EF4-FFF2-40B4-BE49-F238E27FC236}">
                <a16:creationId xmlns:a16="http://schemas.microsoft.com/office/drawing/2014/main" id="{461A5F63-0ECE-1240-BB2F-E85B5D95AFAA}"/>
              </a:ext>
            </a:extLst>
          </p:cNvPr>
          <p:cNvCxnSpPr/>
          <p:nvPr/>
        </p:nvCxnSpPr>
        <p:spPr>
          <a:xfrm rot="5400000">
            <a:off x="5348775" y="580799"/>
            <a:ext cx="377700" cy="2749200"/>
          </a:xfrm>
          <a:prstGeom prst="bentConnector3">
            <a:avLst>
              <a:gd name="adj1" fmla="val -63046"/>
            </a:avLst>
          </a:prstGeom>
          <a:noFill/>
          <a:ln w="38100"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9" name="Google Shape;499;p3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494" name="Google Shape;494;p3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do we need from a representation?</a:t>
            </a:r>
            <a:endParaRPr dirty="0"/>
          </a:p>
        </p:txBody>
      </p:sp>
      <p:sp>
        <p:nvSpPr>
          <p:cNvPr id="498" name="Google Shape;498;p39"/>
          <p:cNvSpPr txBox="1">
            <a:spLocks noGrp="1"/>
          </p:cNvSpPr>
          <p:nvPr>
            <p:ph type="body" idx="4294967295"/>
          </p:nvPr>
        </p:nvSpPr>
        <p:spPr>
          <a:xfrm>
            <a:off x="5944816" y="1646238"/>
            <a:ext cx="3199184" cy="26336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Fast Retrieval</a:t>
            </a:r>
            <a:endParaRPr dirty="0"/>
          </a:p>
          <a:p>
            <a:pPr marL="457200" lvl="0" indent="-342900" algn="l" rtl="0">
              <a:spcBef>
                <a:spcPts val="0"/>
              </a:spcBef>
              <a:spcAft>
                <a:spcPts val="0"/>
              </a:spcAft>
              <a:buSzPts val="1800"/>
              <a:buChar char="●"/>
            </a:pPr>
            <a:r>
              <a:rPr lang="en-GB" dirty="0"/>
              <a:t>Generalization</a:t>
            </a:r>
            <a:endParaRPr dirty="0"/>
          </a:p>
          <a:p>
            <a:pPr marL="457200" lvl="0" indent="-342900" algn="l" rtl="0">
              <a:spcBef>
                <a:spcPts val="0"/>
              </a:spcBef>
              <a:spcAft>
                <a:spcPts val="0"/>
              </a:spcAft>
              <a:buSzPts val="1800"/>
              <a:buChar char="●"/>
            </a:pPr>
            <a:r>
              <a:rPr lang="en-GB" dirty="0"/>
              <a:t>Broad Coverage</a:t>
            </a:r>
            <a:endParaRPr dirty="0"/>
          </a:p>
          <a:p>
            <a:pPr marL="457200" lvl="0" indent="-342900" algn="l" rtl="0">
              <a:spcBef>
                <a:spcPts val="0"/>
              </a:spcBef>
              <a:spcAft>
                <a:spcPts val="0"/>
              </a:spcAft>
              <a:buSzPts val="1800"/>
              <a:buChar char="●"/>
            </a:pPr>
            <a:r>
              <a:rPr lang="en-GB" dirty="0"/>
              <a:t>Easy Engineering</a:t>
            </a:r>
            <a:endParaRPr dirty="0"/>
          </a:p>
          <a:p>
            <a:pPr marL="457200" lvl="0" indent="-342900" algn="l" rtl="0">
              <a:spcBef>
                <a:spcPts val="0"/>
              </a:spcBef>
              <a:spcAft>
                <a:spcPts val="0"/>
              </a:spcAft>
              <a:buSzPts val="1800"/>
              <a:buChar char="●"/>
            </a:pPr>
            <a:r>
              <a:rPr lang="en-GB" dirty="0"/>
              <a:t>Support Reasoning </a:t>
            </a:r>
            <a:endParaRPr dirty="0"/>
          </a:p>
          <a:p>
            <a:pPr marL="457200" lvl="0" indent="-342900" algn="l" rtl="0">
              <a:spcBef>
                <a:spcPts val="0"/>
              </a:spcBef>
              <a:spcAft>
                <a:spcPts val="0"/>
              </a:spcAft>
              <a:buSzPts val="1800"/>
              <a:buChar char="●"/>
            </a:pPr>
            <a:r>
              <a:rPr lang="en-GB" dirty="0"/>
              <a:t>Small Memory Footprint</a:t>
            </a:r>
            <a:endParaRPr dirty="0"/>
          </a:p>
        </p:txBody>
      </p:sp>
      <p:sp>
        <p:nvSpPr>
          <p:cNvPr id="496" name="Google Shape;496;p39"/>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0" name="Google Shape;186;p22">
            <a:extLst>
              <a:ext uri="{FF2B5EF4-FFF2-40B4-BE49-F238E27FC236}">
                <a16:creationId xmlns:a16="http://schemas.microsoft.com/office/drawing/2014/main" id="{BA652EEA-A955-2F42-98ED-E3B9E1F8CFDF}"/>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pic>
        <p:nvPicPr>
          <p:cNvPr id="11" name="Google Shape;509;p40" descr="Image result for meaning representation">
            <a:extLst>
              <a:ext uri="{FF2B5EF4-FFF2-40B4-BE49-F238E27FC236}">
                <a16:creationId xmlns:a16="http://schemas.microsoft.com/office/drawing/2014/main" id="{17790F92-ACD6-794F-BB96-0E825DC2A1B2}"/>
              </a:ext>
            </a:extLst>
          </p:cNvPr>
          <p:cNvPicPr preferRelativeResize="0"/>
          <p:nvPr/>
        </p:nvPicPr>
        <p:blipFill>
          <a:blip r:embed="rId3">
            <a:alphaModFix/>
          </a:blip>
          <a:stretch>
            <a:fillRect/>
          </a:stretch>
        </p:blipFill>
        <p:spPr>
          <a:xfrm>
            <a:off x="3699108" y="1704548"/>
            <a:ext cx="806905" cy="1029545"/>
          </a:xfrm>
          <a:prstGeom prst="rect">
            <a:avLst/>
          </a:prstGeom>
          <a:noFill/>
          <a:ln>
            <a:noFill/>
          </a:ln>
        </p:spPr>
      </p:pic>
      <p:grpSp>
        <p:nvGrpSpPr>
          <p:cNvPr id="12" name="Group 11">
            <a:extLst>
              <a:ext uri="{FF2B5EF4-FFF2-40B4-BE49-F238E27FC236}">
                <a16:creationId xmlns:a16="http://schemas.microsoft.com/office/drawing/2014/main" id="{D02D5EB4-5FD6-FB4D-A4A5-F3D566CAEA7A}"/>
              </a:ext>
            </a:extLst>
          </p:cNvPr>
          <p:cNvGrpSpPr/>
          <p:nvPr/>
        </p:nvGrpSpPr>
        <p:grpSpPr>
          <a:xfrm>
            <a:off x="4698093" y="2734093"/>
            <a:ext cx="694939" cy="969962"/>
            <a:chOff x="4010705" y="2150091"/>
            <a:chExt cx="971795" cy="1314607"/>
          </a:xfrm>
        </p:grpSpPr>
        <p:sp>
          <p:nvSpPr>
            <p:cNvPr id="13" name="Google Shape;367;p33">
              <a:extLst>
                <a:ext uri="{FF2B5EF4-FFF2-40B4-BE49-F238E27FC236}">
                  <a16:creationId xmlns:a16="http://schemas.microsoft.com/office/drawing/2014/main" id="{49993143-A430-AA4C-B61F-04F6DA3D3D98}"/>
                </a:ext>
              </a:extLst>
            </p:cNvPr>
            <p:cNvSpPr/>
            <p:nvPr/>
          </p:nvSpPr>
          <p:spPr>
            <a:xfrm>
              <a:off x="4677700" y="2150091"/>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69;p33">
              <a:extLst>
                <a:ext uri="{FF2B5EF4-FFF2-40B4-BE49-F238E27FC236}">
                  <a16:creationId xmlns:a16="http://schemas.microsoft.com/office/drawing/2014/main" id="{9803061E-BCB9-1948-B5EC-2C60C11EA42A}"/>
                </a:ext>
              </a:extLst>
            </p:cNvPr>
            <p:cNvGrpSpPr/>
            <p:nvPr/>
          </p:nvGrpSpPr>
          <p:grpSpPr>
            <a:xfrm>
              <a:off x="4010705" y="2150398"/>
              <a:ext cx="304800" cy="1314300"/>
              <a:chOff x="3752775" y="2200275"/>
              <a:chExt cx="304800" cy="1314300"/>
            </a:xfrm>
          </p:grpSpPr>
          <p:sp>
            <p:nvSpPr>
              <p:cNvPr id="20" name="Google Shape;374;p33">
                <a:extLst>
                  <a:ext uri="{FF2B5EF4-FFF2-40B4-BE49-F238E27FC236}">
                    <a16:creationId xmlns:a16="http://schemas.microsoft.com/office/drawing/2014/main" id="{FBD287B3-DC31-3D4B-A09D-B5957162BF4B}"/>
                  </a:ext>
                </a:extLst>
              </p:cNvPr>
              <p:cNvSpPr/>
              <p:nvPr/>
            </p:nvSpPr>
            <p:spPr>
              <a:xfrm>
                <a:off x="3752775" y="2200275"/>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0;p33">
                <a:extLst>
                  <a:ext uri="{FF2B5EF4-FFF2-40B4-BE49-F238E27FC236}">
                    <a16:creationId xmlns:a16="http://schemas.microsoft.com/office/drawing/2014/main" id="{088E7F16-F6DD-B240-81E6-6812086ED05E}"/>
                  </a:ext>
                </a:extLst>
              </p:cNvPr>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1;p33">
                <a:extLst>
                  <a:ext uri="{FF2B5EF4-FFF2-40B4-BE49-F238E27FC236}">
                    <a16:creationId xmlns:a16="http://schemas.microsoft.com/office/drawing/2014/main" id="{D13B2A05-A7E7-2A4E-ABF6-15DFFEA6B8B8}"/>
                  </a:ext>
                </a:extLst>
              </p:cNvPr>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p33">
                <a:extLst>
                  <a:ext uri="{FF2B5EF4-FFF2-40B4-BE49-F238E27FC236}">
                    <a16:creationId xmlns:a16="http://schemas.microsoft.com/office/drawing/2014/main" id="{4070B7EA-CC9B-9E4E-B157-AA75B4ECC464}"/>
                  </a:ext>
                </a:extLst>
              </p:cNvPr>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3;p33">
                <a:extLst>
                  <a:ext uri="{FF2B5EF4-FFF2-40B4-BE49-F238E27FC236}">
                    <a16:creationId xmlns:a16="http://schemas.microsoft.com/office/drawing/2014/main" id="{17A69F08-0C56-584D-94FC-47E728C51161}"/>
                  </a:ext>
                </a:extLst>
              </p:cNvPr>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75;p33">
              <a:extLst>
                <a:ext uri="{FF2B5EF4-FFF2-40B4-BE49-F238E27FC236}">
                  <a16:creationId xmlns:a16="http://schemas.microsoft.com/office/drawing/2014/main" id="{A6DAEC95-B28A-F847-8789-FED80E3CC9AE}"/>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6;p33">
              <a:extLst>
                <a:ext uri="{FF2B5EF4-FFF2-40B4-BE49-F238E27FC236}">
                  <a16:creationId xmlns:a16="http://schemas.microsoft.com/office/drawing/2014/main" id="{03A3471E-2558-4F4C-AF4F-9B59630FE24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7;p33">
              <a:extLst>
                <a:ext uri="{FF2B5EF4-FFF2-40B4-BE49-F238E27FC236}">
                  <a16:creationId xmlns:a16="http://schemas.microsoft.com/office/drawing/2014/main" id="{6DA5F16B-EE0D-F44A-A7A3-098B79791CCF}"/>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8;p33">
              <a:extLst>
                <a:ext uri="{FF2B5EF4-FFF2-40B4-BE49-F238E27FC236}">
                  <a16:creationId xmlns:a16="http://schemas.microsoft.com/office/drawing/2014/main" id="{0556DC6C-86C6-A447-9662-5DC3A3E7374D}"/>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381;p33">
              <a:extLst>
                <a:ext uri="{FF2B5EF4-FFF2-40B4-BE49-F238E27FC236}">
                  <a16:creationId xmlns:a16="http://schemas.microsoft.com/office/drawing/2014/main" id="{FBB4DF84-1EFD-BB45-A00E-C66B46B1C395}"/>
                </a:ext>
              </a:extLst>
            </p:cNvPr>
            <p:cNvCxnSpPr>
              <a:stCxn id="20" idx="3"/>
              <a:endCxn id="13" idx="1"/>
            </p:cNvCxnSpPr>
            <p:nvPr/>
          </p:nvCxnSpPr>
          <p:spPr>
            <a:xfrm>
              <a:off x="4315505" y="2807548"/>
              <a:ext cx="362100" cy="600"/>
            </a:xfrm>
            <a:prstGeom prst="bentConnector3">
              <a:avLst>
                <a:gd name="adj1" fmla="val 50013"/>
              </a:avLst>
            </a:prstGeom>
            <a:noFill/>
            <a:ln w="9525" cap="flat" cmpd="sng">
              <a:solidFill>
                <a:srgbClr val="000000"/>
              </a:solidFill>
              <a:prstDash val="solid"/>
              <a:round/>
              <a:headEnd type="none" w="med" len="med"/>
              <a:tailEnd type="triangle" w="med" len="med"/>
            </a:ln>
          </p:spPr>
        </p:cxnSp>
      </p:grpSp>
      <p:cxnSp>
        <p:nvCxnSpPr>
          <p:cNvPr id="25" name="Straight Connector 24">
            <a:extLst>
              <a:ext uri="{FF2B5EF4-FFF2-40B4-BE49-F238E27FC236}">
                <a16:creationId xmlns:a16="http://schemas.microsoft.com/office/drawing/2014/main" id="{B33600A8-E7E0-8D48-880A-502868C0B990}"/>
              </a:ext>
            </a:extLst>
          </p:cNvPr>
          <p:cNvCxnSpPr/>
          <p:nvPr/>
        </p:nvCxnSpPr>
        <p:spPr>
          <a:xfrm flipV="1">
            <a:off x="3966463" y="2219320"/>
            <a:ext cx="1079065" cy="1203620"/>
          </a:xfrm>
          <a:prstGeom prst="line">
            <a:avLst/>
          </a:prstGeom>
        </p:spPr>
        <p:style>
          <a:lnRef idx="1">
            <a:schemeClr val="accent1"/>
          </a:lnRef>
          <a:fillRef idx="0">
            <a:schemeClr val="accent1"/>
          </a:fillRef>
          <a:effectRef idx="0">
            <a:schemeClr val="accent1"/>
          </a:effectRef>
          <a:fontRef idx="minor">
            <a:schemeClr val="tx1"/>
          </a:fontRef>
        </p:style>
      </p:cxnSp>
      <p:sp>
        <p:nvSpPr>
          <p:cNvPr id="27" name="Google Shape;384;p33">
            <a:extLst>
              <a:ext uri="{FF2B5EF4-FFF2-40B4-BE49-F238E27FC236}">
                <a16:creationId xmlns:a16="http://schemas.microsoft.com/office/drawing/2014/main" id="{93F45F87-9876-C54D-8F71-C811460EB0E5}"/>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11" name="Google Shape;511;p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a:p>
        </p:txBody>
      </p:sp>
      <p:sp>
        <p:nvSpPr>
          <p:cNvPr id="506" name="Google Shape;506;p4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are the core challenges? </a:t>
            </a:r>
            <a:endParaRPr/>
          </a:p>
        </p:txBody>
      </p:sp>
      <p:sp>
        <p:nvSpPr>
          <p:cNvPr id="510" name="Google Shape;510;p40"/>
          <p:cNvSpPr txBox="1">
            <a:spLocks noGrp="1"/>
          </p:cNvSpPr>
          <p:nvPr>
            <p:ph type="body" idx="4294967295"/>
          </p:nvPr>
        </p:nvSpPr>
        <p:spPr>
          <a:xfrm>
            <a:off x="6136931" y="1699837"/>
            <a:ext cx="2851150" cy="206851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Ambiguity</a:t>
            </a:r>
            <a:endParaRPr dirty="0"/>
          </a:p>
          <a:p>
            <a:pPr marL="457200" lvl="0" indent="-342900" algn="l" rtl="0">
              <a:spcBef>
                <a:spcPts val="0"/>
              </a:spcBef>
              <a:spcAft>
                <a:spcPts val="0"/>
              </a:spcAft>
              <a:buSzPts val="1800"/>
              <a:buChar char="●"/>
            </a:pPr>
            <a:r>
              <a:rPr lang="en-GB" dirty="0"/>
              <a:t>Variation</a:t>
            </a:r>
            <a:endParaRPr dirty="0"/>
          </a:p>
          <a:p>
            <a:pPr marL="457200" lvl="0" indent="-342900" algn="l" rtl="0">
              <a:spcBef>
                <a:spcPts val="0"/>
              </a:spcBef>
              <a:spcAft>
                <a:spcPts val="0"/>
              </a:spcAft>
              <a:buSzPts val="1800"/>
              <a:buChar char="●"/>
            </a:pPr>
            <a:r>
              <a:rPr lang="en-GB" dirty="0"/>
              <a:t>Coreference</a:t>
            </a:r>
            <a:endParaRPr dirty="0"/>
          </a:p>
          <a:p>
            <a:pPr marL="457200" lvl="0" indent="-342900" algn="l" rtl="0">
              <a:spcBef>
                <a:spcPts val="0"/>
              </a:spcBef>
              <a:spcAft>
                <a:spcPts val="0"/>
              </a:spcAft>
              <a:buSzPts val="1800"/>
              <a:buChar char="●"/>
            </a:pPr>
            <a:r>
              <a:rPr lang="en-GB" dirty="0"/>
              <a:t>Common Sense </a:t>
            </a:r>
            <a:endParaRPr dirty="0"/>
          </a:p>
          <a:p>
            <a:pPr marL="457200" lvl="0" indent="-342900" algn="l" rtl="0">
              <a:spcBef>
                <a:spcPts val="0"/>
              </a:spcBef>
              <a:spcAft>
                <a:spcPts val="0"/>
              </a:spcAft>
              <a:buSzPts val="1800"/>
              <a:buChar char="●"/>
            </a:pPr>
            <a:r>
              <a:rPr lang="en-GB" dirty="0"/>
              <a:t>Scale</a:t>
            </a:r>
            <a:endParaRPr dirty="0"/>
          </a:p>
          <a:p>
            <a:pPr marL="457200" lvl="0" indent="-342900" algn="l" rtl="0">
              <a:spcBef>
                <a:spcPts val="0"/>
              </a:spcBef>
              <a:spcAft>
                <a:spcPts val="0"/>
              </a:spcAft>
              <a:buSzPts val="1800"/>
              <a:buChar char="●"/>
            </a:pPr>
            <a:r>
              <a:rPr lang="en-GB" dirty="0"/>
              <a:t>...</a:t>
            </a:r>
            <a:endParaRPr dirty="0"/>
          </a:p>
          <a:p>
            <a:pPr marL="457200" lvl="0" indent="0" algn="l" rtl="0">
              <a:spcBef>
                <a:spcPts val="1600"/>
              </a:spcBef>
              <a:spcAft>
                <a:spcPts val="1600"/>
              </a:spcAft>
              <a:buNone/>
            </a:pPr>
            <a:endParaRPr dirty="0"/>
          </a:p>
        </p:txBody>
      </p:sp>
      <p:sp>
        <p:nvSpPr>
          <p:cNvPr id="508" name="Google Shape;508;p4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pic>
        <p:nvPicPr>
          <p:cNvPr id="509" name="Google Shape;509;p40" descr="Image result for meaning representation"/>
          <p:cNvPicPr preferRelativeResize="0"/>
          <p:nvPr/>
        </p:nvPicPr>
        <p:blipFill>
          <a:blip r:embed="rId3">
            <a:alphaModFix/>
          </a:blip>
          <a:stretch>
            <a:fillRect/>
          </a:stretch>
        </p:blipFill>
        <p:spPr>
          <a:xfrm>
            <a:off x="3699108" y="1704548"/>
            <a:ext cx="806905" cy="1029545"/>
          </a:xfrm>
          <a:prstGeom prst="rect">
            <a:avLst/>
          </a:prstGeom>
          <a:noFill/>
          <a:ln>
            <a:noFill/>
          </a:ln>
        </p:spPr>
      </p:pic>
      <p:sp>
        <p:nvSpPr>
          <p:cNvPr id="10" name="Google Shape;186;p22">
            <a:extLst>
              <a:ext uri="{FF2B5EF4-FFF2-40B4-BE49-F238E27FC236}">
                <a16:creationId xmlns:a16="http://schemas.microsoft.com/office/drawing/2014/main" id="{0D694522-8ACE-7740-BF7F-7762C59B5762}"/>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grpSp>
        <p:nvGrpSpPr>
          <p:cNvPr id="2" name="Group 1">
            <a:extLst>
              <a:ext uri="{FF2B5EF4-FFF2-40B4-BE49-F238E27FC236}">
                <a16:creationId xmlns:a16="http://schemas.microsoft.com/office/drawing/2014/main" id="{F678ED68-6B29-094C-BFCD-9998CAFE6193}"/>
              </a:ext>
            </a:extLst>
          </p:cNvPr>
          <p:cNvGrpSpPr/>
          <p:nvPr/>
        </p:nvGrpSpPr>
        <p:grpSpPr>
          <a:xfrm>
            <a:off x="4698093" y="2734093"/>
            <a:ext cx="694939" cy="969962"/>
            <a:chOff x="4010705" y="2150091"/>
            <a:chExt cx="971795" cy="1314607"/>
          </a:xfrm>
        </p:grpSpPr>
        <p:sp>
          <p:nvSpPr>
            <p:cNvPr id="11" name="Google Shape;367;p33">
              <a:extLst>
                <a:ext uri="{FF2B5EF4-FFF2-40B4-BE49-F238E27FC236}">
                  <a16:creationId xmlns:a16="http://schemas.microsoft.com/office/drawing/2014/main" id="{78F75CBB-538B-2F46-BF0F-7599BA11DDDA}"/>
                </a:ext>
              </a:extLst>
            </p:cNvPr>
            <p:cNvSpPr/>
            <p:nvPr/>
          </p:nvSpPr>
          <p:spPr>
            <a:xfrm>
              <a:off x="4677700" y="2150091"/>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369;p33">
              <a:extLst>
                <a:ext uri="{FF2B5EF4-FFF2-40B4-BE49-F238E27FC236}">
                  <a16:creationId xmlns:a16="http://schemas.microsoft.com/office/drawing/2014/main" id="{84B7BD34-9451-7D46-B8F8-162AE4909BEC}"/>
                </a:ext>
              </a:extLst>
            </p:cNvPr>
            <p:cNvGrpSpPr/>
            <p:nvPr/>
          </p:nvGrpSpPr>
          <p:grpSpPr>
            <a:xfrm>
              <a:off x="4010705" y="2150398"/>
              <a:ext cx="304800" cy="1314300"/>
              <a:chOff x="3752775" y="2200275"/>
              <a:chExt cx="304800" cy="1314300"/>
            </a:xfrm>
          </p:grpSpPr>
          <p:sp>
            <p:nvSpPr>
              <p:cNvPr id="17" name="Google Shape;374;p33">
                <a:extLst>
                  <a:ext uri="{FF2B5EF4-FFF2-40B4-BE49-F238E27FC236}">
                    <a16:creationId xmlns:a16="http://schemas.microsoft.com/office/drawing/2014/main" id="{A14C75B5-1C73-0044-B037-14D77551D4FC}"/>
                  </a:ext>
                </a:extLst>
              </p:cNvPr>
              <p:cNvSpPr/>
              <p:nvPr/>
            </p:nvSpPr>
            <p:spPr>
              <a:xfrm>
                <a:off x="3752775" y="2200275"/>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0;p33">
                <a:extLst>
                  <a:ext uri="{FF2B5EF4-FFF2-40B4-BE49-F238E27FC236}">
                    <a16:creationId xmlns:a16="http://schemas.microsoft.com/office/drawing/2014/main" id="{72DD90BD-9A8C-3449-A11F-E4CA32597F30}"/>
                  </a:ext>
                </a:extLst>
              </p:cNvPr>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p33">
                <a:extLst>
                  <a:ext uri="{FF2B5EF4-FFF2-40B4-BE49-F238E27FC236}">
                    <a16:creationId xmlns:a16="http://schemas.microsoft.com/office/drawing/2014/main" id="{D9763B20-F0E0-364F-A456-C9E267CCFACB}"/>
                  </a:ext>
                </a:extLst>
              </p:cNvPr>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2;p33">
                <a:extLst>
                  <a:ext uri="{FF2B5EF4-FFF2-40B4-BE49-F238E27FC236}">
                    <a16:creationId xmlns:a16="http://schemas.microsoft.com/office/drawing/2014/main" id="{DF61D461-69D8-A348-A96C-E3C52FE13337}"/>
                  </a:ext>
                </a:extLst>
              </p:cNvPr>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3;p33">
                <a:extLst>
                  <a:ext uri="{FF2B5EF4-FFF2-40B4-BE49-F238E27FC236}">
                    <a16:creationId xmlns:a16="http://schemas.microsoft.com/office/drawing/2014/main" id="{01CFC2FC-7847-AB4E-AAB3-BD95C4714E62}"/>
                  </a:ext>
                </a:extLst>
              </p:cNvPr>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75;p33">
              <a:extLst>
                <a:ext uri="{FF2B5EF4-FFF2-40B4-BE49-F238E27FC236}">
                  <a16:creationId xmlns:a16="http://schemas.microsoft.com/office/drawing/2014/main" id="{065B9591-2EE4-B64E-A2BD-CC02265FFBB0}"/>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6;p33">
              <a:extLst>
                <a:ext uri="{FF2B5EF4-FFF2-40B4-BE49-F238E27FC236}">
                  <a16:creationId xmlns:a16="http://schemas.microsoft.com/office/drawing/2014/main" id="{F2EACDE4-66D9-5E4C-AF98-1426A4D0792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7;p33">
              <a:extLst>
                <a:ext uri="{FF2B5EF4-FFF2-40B4-BE49-F238E27FC236}">
                  <a16:creationId xmlns:a16="http://schemas.microsoft.com/office/drawing/2014/main" id="{F29CA176-5233-014A-B3AF-E6701FC5C1EC}"/>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8;p33">
              <a:extLst>
                <a:ext uri="{FF2B5EF4-FFF2-40B4-BE49-F238E27FC236}">
                  <a16:creationId xmlns:a16="http://schemas.microsoft.com/office/drawing/2014/main" id="{2D3A5591-647A-ED44-A593-EFDE895D352F}"/>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381;p33">
              <a:extLst>
                <a:ext uri="{FF2B5EF4-FFF2-40B4-BE49-F238E27FC236}">
                  <a16:creationId xmlns:a16="http://schemas.microsoft.com/office/drawing/2014/main" id="{464BA129-DB9E-1149-B143-9413704D1756}"/>
                </a:ext>
              </a:extLst>
            </p:cNvPr>
            <p:cNvCxnSpPr>
              <a:stCxn id="17" idx="3"/>
              <a:endCxn id="11" idx="1"/>
            </p:cNvCxnSpPr>
            <p:nvPr/>
          </p:nvCxnSpPr>
          <p:spPr>
            <a:xfrm>
              <a:off x="4315505" y="2807548"/>
              <a:ext cx="362100" cy="600"/>
            </a:xfrm>
            <a:prstGeom prst="bentConnector3">
              <a:avLst>
                <a:gd name="adj1" fmla="val 50013"/>
              </a:avLst>
            </a:prstGeom>
            <a:noFill/>
            <a:ln w="9525" cap="flat" cmpd="sng">
              <a:solidFill>
                <a:srgbClr val="000000"/>
              </a:solidFill>
              <a:prstDash val="solid"/>
              <a:round/>
              <a:headEnd type="none" w="med" len="med"/>
              <a:tailEnd type="triangle" w="med" len="med"/>
            </a:ln>
          </p:spPr>
        </p:cxnSp>
      </p:grpSp>
      <p:cxnSp>
        <p:nvCxnSpPr>
          <p:cNvPr id="4" name="Straight Connector 3">
            <a:extLst>
              <a:ext uri="{FF2B5EF4-FFF2-40B4-BE49-F238E27FC236}">
                <a16:creationId xmlns:a16="http://schemas.microsoft.com/office/drawing/2014/main" id="{1B95C90E-B51E-CA4B-8959-A5610D54CDD5}"/>
              </a:ext>
            </a:extLst>
          </p:cNvPr>
          <p:cNvCxnSpPr/>
          <p:nvPr/>
        </p:nvCxnSpPr>
        <p:spPr>
          <a:xfrm flipV="1">
            <a:off x="3966463" y="2219320"/>
            <a:ext cx="1079065" cy="1203620"/>
          </a:xfrm>
          <a:prstGeom prst="line">
            <a:avLst/>
          </a:prstGeom>
        </p:spPr>
        <p:style>
          <a:lnRef idx="1">
            <a:schemeClr val="accent1"/>
          </a:lnRef>
          <a:fillRef idx="0">
            <a:schemeClr val="accent1"/>
          </a:fillRef>
          <a:effectRef idx="0">
            <a:schemeClr val="accent1"/>
          </a:effectRef>
          <a:fontRef idx="minor">
            <a:schemeClr val="tx1"/>
          </a:fontRef>
        </p:style>
      </p:cxnSp>
      <p:sp>
        <p:nvSpPr>
          <p:cNvPr id="26" name="Google Shape;384;p33">
            <a:extLst>
              <a:ext uri="{FF2B5EF4-FFF2-40B4-BE49-F238E27FC236}">
                <a16:creationId xmlns:a16="http://schemas.microsoft.com/office/drawing/2014/main" id="{7A045196-B6CE-9E4E-AEC3-DC1D4609D0C6}"/>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66"/>
          <p:cNvSpPr/>
          <p:nvPr/>
        </p:nvSpPr>
        <p:spPr>
          <a:xfrm>
            <a:off x="1714500" y="2313125"/>
            <a:ext cx="2775900" cy="12198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1714500" y="3592992"/>
            <a:ext cx="2775900" cy="12198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1714500" y="1017725"/>
            <a:ext cx="2775900" cy="1244100"/>
          </a:xfrm>
          <a:prstGeom prst="roundRect">
            <a:avLst>
              <a:gd name="adj" fmla="val 16667"/>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1519" name="Google Shape;1519;p66"/>
          <p:cNvSpPr txBox="1">
            <a:spLocks noGrp="1"/>
          </p:cNvSpPr>
          <p:nvPr>
            <p:ph type="title" idx="4294967295"/>
          </p:nvPr>
        </p:nvSpPr>
        <p:spPr>
          <a:xfrm>
            <a:off x="5413829" y="444637"/>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“Traditional” NLP</a:t>
            </a:r>
            <a:endParaRPr dirty="0"/>
          </a:p>
        </p:txBody>
      </p:sp>
      <p:sp>
        <p:nvSpPr>
          <p:cNvPr id="1520" name="Google Shape;1520;p66"/>
          <p:cNvSpPr/>
          <p:nvPr/>
        </p:nvSpPr>
        <p:spPr>
          <a:xfrm>
            <a:off x="1900875" y="2434867"/>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POS Tagging</a:t>
            </a:r>
            <a:endParaRPr>
              <a:latin typeface="Proxima Nova"/>
              <a:ea typeface="Proxima Nova"/>
              <a:cs typeface="Proxima Nova"/>
              <a:sym typeface="Proxima Nova"/>
            </a:endParaRPr>
          </a:p>
        </p:txBody>
      </p:sp>
      <p:sp>
        <p:nvSpPr>
          <p:cNvPr id="1521" name="Google Shape;1521;p66"/>
          <p:cNvSpPr/>
          <p:nvPr/>
        </p:nvSpPr>
        <p:spPr>
          <a:xfrm>
            <a:off x="1900725" y="3005203"/>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Syntactic Parsing</a:t>
            </a:r>
            <a:endParaRPr>
              <a:latin typeface="Proxima Nova"/>
              <a:ea typeface="Proxima Nova"/>
              <a:cs typeface="Proxima Nova"/>
              <a:sym typeface="Proxima Nova"/>
            </a:endParaRPr>
          </a:p>
        </p:txBody>
      </p:sp>
      <p:sp>
        <p:nvSpPr>
          <p:cNvPr id="1522" name="Google Shape;1522;p66"/>
          <p:cNvSpPr/>
          <p:nvPr/>
        </p:nvSpPr>
        <p:spPr>
          <a:xfrm>
            <a:off x="1900725" y="3715327"/>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NER Tagging</a:t>
            </a:r>
            <a:endParaRPr>
              <a:latin typeface="Proxima Nova"/>
              <a:ea typeface="Proxima Nova"/>
              <a:cs typeface="Proxima Nova"/>
              <a:sym typeface="Proxima Nova"/>
            </a:endParaRPr>
          </a:p>
        </p:txBody>
      </p:sp>
      <p:sp>
        <p:nvSpPr>
          <p:cNvPr id="1523" name="Google Shape;1523;p66"/>
          <p:cNvSpPr/>
          <p:nvPr/>
        </p:nvSpPr>
        <p:spPr>
          <a:xfrm>
            <a:off x="1900725" y="4306386"/>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Relation Extraction</a:t>
            </a:r>
            <a:endParaRPr>
              <a:latin typeface="Proxima Nova"/>
              <a:ea typeface="Proxima Nova"/>
              <a:cs typeface="Proxima Nova"/>
              <a:sym typeface="Proxima Nova"/>
            </a:endParaRPr>
          </a:p>
        </p:txBody>
      </p:sp>
      <p:sp>
        <p:nvSpPr>
          <p:cNvPr id="1524" name="Google Shape;1524;p66"/>
          <p:cNvSpPr/>
          <p:nvPr/>
        </p:nvSpPr>
        <p:spPr>
          <a:xfrm>
            <a:off x="1900875" y="1144539"/>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Tokenization</a:t>
            </a:r>
            <a:endParaRPr>
              <a:latin typeface="Proxima Nova"/>
              <a:ea typeface="Proxima Nova"/>
              <a:cs typeface="Proxima Nova"/>
              <a:sym typeface="Proxima Nova"/>
            </a:endParaRPr>
          </a:p>
        </p:txBody>
      </p:sp>
      <p:sp>
        <p:nvSpPr>
          <p:cNvPr id="1525" name="Google Shape;1525;p66"/>
          <p:cNvSpPr/>
          <p:nvPr/>
        </p:nvSpPr>
        <p:spPr>
          <a:xfrm>
            <a:off x="1900725" y="1735336"/>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Segmentation</a:t>
            </a:r>
            <a:endParaRPr>
              <a:latin typeface="Proxima Nova"/>
              <a:ea typeface="Proxima Nova"/>
              <a:cs typeface="Proxima Nova"/>
              <a:sym typeface="Proxima Nova"/>
            </a:endParaRPr>
          </a:p>
        </p:txBody>
      </p:sp>
      <p:cxnSp>
        <p:nvCxnSpPr>
          <p:cNvPr id="1526" name="Google Shape;1526;p66"/>
          <p:cNvCxnSpPr>
            <a:stCxn id="1524" idx="2"/>
            <a:endCxn id="1525" idx="0"/>
          </p:cNvCxnSpPr>
          <p:nvPr/>
        </p:nvCxnSpPr>
        <p:spPr>
          <a:xfrm>
            <a:off x="3103875" y="1557639"/>
            <a:ext cx="0" cy="177600"/>
          </a:xfrm>
          <a:prstGeom prst="straightConnector1">
            <a:avLst/>
          </a:prstGeom>
          <a:noFill/>
          <a:ln w="19050" cap="flat" cmpd="sng">
            <a:solidFill>
              <a:schemeClr val="accent2"/>
            </a:solidFill>
            <a:prstDash val="solid"/>
            <a:round/>
            <a:headEnd type="none" w="med" len="med"/>
            <a:tailEnd type="triangle" w="med" len="med"/>
          </a:ln>
        </p:spPr>
      </p:cxnSp>
      <p:cxnSp>
        <p:nvCxnSpPr>
          <p:cNvPr id="1527" name="Google Shape;1527;p66"/>
          <p:cNvCxnSpPr>
            <a:stCxn id="1525" idx="2"/>
            <a:endCxn id="1520" idx="0"/>
          </p:cNvCxnSpPr>
          <p:nvPr/>
        </p:nvCxnSpPr>
        <p:spPr>
          <a:xfrm>
            <a:off x="3103725" y="2148436"/>
            <a:ext cx="300" cy="286500"/>
          </a:xfrm>
          <a:prstGeom prst="straightConnector1">
            <a:avLst/>
          </a:prstGeom>
          <a:noFill/>
          <a:ln w="19050" cap="flat" cmpd="sng">
            <a:solidFill>
              <a:schemeClr val="accent2"/>
            </a:solidFill>
            <a:prstDash val="solid"/>
            <a:round/>
            <a:headEnd type="none" w="med" len="med"/>
            <a:tailEnd type="triangle" w="med" len="med"/>
          </a:ln>
        </p:spPr>
      </p:cxnSp>
      <p:cxnSp>
        <p:nvCxnSpPr>
          <p:cNvPr id="1528" name="Google Shape;1528;p66"/>
          <p:cNvCxnSpPr>
            <a:stCxn id="1520" idx="2"/>
            <a:endCxn id="1521" idx="0"/>
          </p:cNvCxnSpPr>
          <p:nvPr/>
        </p:nvCxnSpPr>
        <p:spPr>
          <a:xfrm>
            <a:off x="3103875" y="2847967"/>
            <a:ext cx="0" cy="157200"/>
          </a:xfrm>
          <a:prstGeom prst="straightConnector1">
            <a:avLst/>
          </a:prstGeom>
          <a:noFill/>
          <a:ln w="19050" cap="flat" cmpd="sng">
            <a:solidFill>
              <a:schemeClr val="accent2"/>
            </a:solidFill>
            <a:prstDash val="solid"/>
            <a:round/>
            <a:headEnd type="none" w="med" len="med"/>
            <a:tailEnd type="triangle" w="med" len="med"/>
          </a:ln>
        </p:spPr>
      </p:cxnSp>
      <p:cxnSp>
        <p:nvCxnSpPr>
          <p:cNvPr id="1529" name="Google Shape;1529;p66"/>
          <p:cNvCxnSpPr>
            <a:stCxn id="1521" idx="2"/>
            <a:endCxn id="1522" idx="0"/>
          </p:cNvCxnSpPr>
          <p:nvPr/>
        </p:nvCxnSpPr>
        <p:spPr>
          <a:xfrm>
            <a:off x="3103725" y="3418303"/>
            <a:ext cx="0" cy="297000"/>
          </a:xfrm>
          <a:prstGeom prst="straightConnector1">
            <a:avLst/>
          </a:prstGeom>
          <a:noFill/>
          <a:ln w="19050" cap="flat" cmpd="sng">
            <a:solidFill>
              <a:schemeClr val="accent2"/>
            </a:solidFill>
            <a:prstDash val="solid"/>
            <a:round/>
            <a:headEnd type="none" w="med" len="med"/>
            <a:tailEnd type="triangle" w="med" len="med"/>
          </a:ln>
        </p:spPr>
      </p:cxnSp>
      <p:cxnSp>
        <p:nvCxnSpPr>
          <p:cNvPr id="1530" name="Google Shape;1530;p66"/>
          <p:cNvCxnSpPr>
            <a:stCxn id="1522" idx="2"/>
            <a:endCxn id="1523" idx="0"/>
          </p:cNvCxnSpPr>
          <p:nvPr/>
        </p:nvCxnSpPr>
        <p:spPr>
          <a:xfrm>
            <a:off x="3103725" y="4128427"/>
            <a:ext cx="0" cy="177900"/>
          </a:xfrm>
          <a:prstGeom prst="straightConnector1">
            <a:avLst/>
          </a:prstGeom>
          <a:noFill/>
          <a:ln w="19050" cap="flat" cmpd="sng">
            <a:solidFill>
              <a:schemeClr val="accent2"/>
            </a:solidFill>
            <a:prstDash val="solid"/>
            <a:round/>
            <a:headEnd type="none" w="med" len="med"/>
            <a:tailEnd type="triangle" w="med" len="med"/>
          </a:ln>
        </p:spPr>
      </p:cxnSp>
      <p:sp>
        <p:nvSpPr>
          <p:cNvPr id="1531" name="Google Shape;1531;p66"/>
          <p:cNvSpPr txBox="1"/>
          <p:nvPr/>
        </p:nvSpPr>
        <p:spPr>
          <a:xfrm>
            <a:off x="398600" y="13267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Preprocessing</a:t>
            </a:r>
            <a:endParaRPr>
              <a:latin typeface="Proxima Nova"/>
              <a:ea typeface="Proxima Nova"/>
              <a:cs typeface="Proxima Nova"/>
              <a:sym typeface="Proxima Nova"/>
            </a:endParaRPr>
          </a:p>
        </p:txBody>
      </p:sp>
      <p:sp>
        <p:nvSpPr>
          <p:cNvPr id="1532" name="Google Shape;1532;p66"/>
          <p:cNvSpPr txBox="1"/>
          <p:nvPr/>
        </p:nvSpPr>
        <p:spPr>
          <a:xfrm>
            <a:off x="474800" y="27745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Syntactic Analysis</a:t>
            </a:r>
            <a:endParaRPr>
              <a:latin typeface="Proxima Nova"/>
              <a:ea typeface="Proxima Nova"/>
              <a:cs typeface="Proxima Nova"/>
              <a:sym typeface="Proxima Nova"/>
            </a:endParaRPr>
          </a:p>
        </p:txBody>
      </p:sp>
      <p:sp>
        <p:nvSpPr>
          <p:cNvPr id="1533" name="Google Shape;1533;p66"/>
          <p:cNvSpPr txBox="1"/>
          <p:nvPr/>
        </p:nvSpPr>
        <p:spPr>
          <a:xfrm>
            <a:off x="474800" y="38413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Semantic Analysis</a:t>
            </a:r>
            <a:endParaRPr>
              <a:latin typeface="Proxima Nova"/>
              <a:ea typeface="Proxima Nova"/>
              <a:cs typeface="Proxima Nova"/>
              <a:sym typeface="Proxima Nova"/>
            </a:endParaRPr>
          </a:p>
        </p:txBody>
      </p:sp>
      <p:sp>
        <p:nvSpPr>
          <p:cNvPr id="1534" name="Google Shape;1534;p66"/>
          <p:cNvSpPr/>
          <p:nvPr/>
        </p:nvSpPr>
        <p:spPr>
          <a:xfrm>
            <a:off x="1447800" y="2089100"/>
            <a:ext cx="157842" cy="229824"/>
          </a:xfrm>
          <a:prstGeom prst="lightningBolt">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6"/>
          <p:cNvSpPr/>
          <p:nvPr/>
        </p:nvSpPr>
        <p:spPr>
          <a:xfrm>
            <a:off x="1418347" y="3384488"/>
            <a:ext cx="278532" cy="321894"/>
          </a:xfrm>
          <a:prstGeom prst="lightningBol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1384424" y="4588250"/>
            <a:ext cx="401976" cy="449604"/>
          </a:xfrm>
          <a:prstGeom prst="lightningBolt">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7" name="Google Shape;1537;p66"/>
          <p:cNvCxnSpPr>
            <a:stCxn id="1534" idx="3"/>
            <a:endCxn id="1535" idx="0"/>
          </p:cNvCxnSpPr>
          <p:nvPr/>
        </p:nvCxnSpPr>
        <p:spPr>
          <a:xfrm>
            <a:off x="1520963" y="2247796"/>
            <a:ext cx="6600" cy="1136700"/>
          </a:xfrm>
          <a:prstGeom prst="straightConnector1">
            <a:avLst/>
          </a:prstGeom>
          <a:noFill/>
          <a:ln w="9525" cap="flat" cmpd="sng">
            <a:solidFill>
              <a:srgbClr val="999999"/>
            </a:solidFill>
            <a:prstDash val="dot"/>
            <a:round/>
            <a:headEnd type="none" w="med" len="med"/>
            <a:tailEnd type="triangle" w="med" len="med"/>
          </a:ln>
        </p:spPr>
      </p:cxnSp>
      <p:cxnSp>
        <p:nvCxnSpPr>
          <p:cNvPr id="1538" name="Google Shape;1538;p66"/>
          <p:cNvCxnSpPr>
            <a:stCxn id="1535" idx="3"/>
            <a:endCxn id="1536" idx="0"/>
          </p:cNvCxnSpPr>
          <p:nvPr/>
        </p:nvCxnSpPr>
        <p:spPr>
          <a:xfrm flipH="1">
            <a:off x="1542051" y="3606759"/>
            <a:ext cx="5400" cy="981600"/>
          </a:xfrm>
          <a:prstGeom prst="straightConnector1">
            <a:avLst/>
          </a:prstGeom>
          <a:noFill/>
          <a:ln w="9525" cap="flat" cmpd="sng">
            <a:solidFill>
              <a:srgbClr val="999999"/>
            </a:solidFill>
            <a:prstDash val="dot"/>
            <a:round/>
            <a:headEnd type="none" w="med" len="med"/>
            <a:tailEnd type="triangle" w="med" len="med"/>
          </a:ln>
        </p:spPr>
      </p:cxnSp>
      <p:sp>
        <p:nvSpPr>
          <p:cNvPr id="1539" name="Google Shape;1539;p66"/>
          <p:cNvSpPr/>
          <p:nvPr/>
        </p:nvSpPr>
        <p:spPr>
          <a:xfrm>
            <a:off x="4649150" y="1017725"/>
            <a:ext cx="278400" cy="3850800"/>
          </a:xfrm>
          <a:prstGeom prst="rightBrace">
            <a:avLst>
              <a:gd name="adj1" fmla="val 8333"/>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6"/>
          <p:cNvSpPr/>
          <p:nvPr/>
        </p:nvSpPr>
        <p:spPr>
          <a:xfrm>
            <a:off x="4974550" y="2328650"/>
            <a:ext cx="1637400" cy="1219800"/>
          </a:xfrm>
          <a:prstGeom prst="rect">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i="1">
                <a:latin typeface="Proxima Nova"/>
                <a:ea typeface="Proxima Nova"/>
                <a:cs typeface="Proxima Nova"/>
                <a:sym typeface="Proxima Nova"/>
              </a:rPr>
              <a:t>Feature 1  → Value 1</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Feature 2 → Value 2</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Feature 3  → Value 3</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Feature N → Value N</a:t>
            </a:r>
            <a:endParaRPr sz="1200" i="1">
              <a:solidFill>
                <a:srgbClr val="666666"/>
              </a:solidFill>
              <a:latin typeface="Proxima Nova"/>
              <a:ea typeface="Proxima Nova"/>
              <a:cs typeface="Proxima Nova"/>
              <a:sym typeface="Proxima Nova"/>
            </a:endParaRPr>
          </a:p>
        </p:txBody>
      </p:sp>
      <p:sp>
        <p:nvSpPr>
          <p:cNvPr id="1541" name="Google Shape;1541;p66"/>
          <p:cNvSpPr/>
          <p:nvPr/>
        </p:nvSpPr>
        <p:spPr>
          <a:xfrm>
            <a:off x="7161575" y="2434875"/>
            <a:ext cx="1537800" cy="1013400"/>
          </a:xfrm>
          <a:prstGeom prst="roundRect">
            <a:avLst>
              <a:gd name="adj" fmla="val 16667"/>
            </a:avLst>
          </a:prstGeom>
          <a:solidFill>
            <a:srgbClr val="C9DA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Proxima Nova"/>
                <a:ea typeface="Proxima Nova"/>
                <a:cs typeface="Proxima Nova"/>
                <a:sym typeface="Proxima Nova"/>
              </a:rPr>
              <a:t>Classifier</a:t>
            </a:r>
            <a:endParaRPr b="1">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Linear</a:t>
            </a:r>
            <a:endParaRPr sz="1000">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SVM</a:t>
            </a:r>
            <a:endParaRPr sz="1000">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Random Forests</a:t>
            </a:r>
            <a:endParaRPr sz="1000">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PGMs: CRFs, ...</a:t>
            </a:r>
            <a:endParaRPr sz="1000">
              <a:latin typeface="Proxima Nova"/>
              <a:ea typeface="Proxima Nova"/>
              <a:cs typeface="Proxima Nova"/>
              <a:sym typeface="Proxima Nova"/>
            </a:endParaRPr>
          </a:p>
        </p:txBody>
      </p:sp>
      <p:cxnSp>
        <p:nvCxnSpPr>
          <p:cNvPr id="1542" name="Google Shape;1542;p66"/>
          <p:cNvCxnSpPr>
            <a:stCxn id="1540" idx="3"/>
            <a:endCxn id="1541" idx="1"/>
          </p:cNvCxnSpPr>
          <p:nvPr/>
        </p:nvCxnSpPr>
        <p:spPr>
          <a:xfrm>
            <a:off x="6611950" y="2938550"/>
            <a:ext cx="549600" cy="3000"/>
          </a:xfrm>
          <a:prstGeom prst="straightConnector1">
            <a:avLst/>
          </a:prstGeom>
          <a:noFill/>
          <a:ln w="9525" cap="flat" cmpd="sng">
            <a:solidFill>
              <a:srgbClr val="434343"/>
            </a:solidFill>
            <a:prstDash val="solid"/>
            <a:round/>
            <a:headEnd type="none" w="med" len="med"/>
            <a:tailEnd type="triangle" w="med" len="med"/>
          </a:ln>
        </p:spPr>
      </p:cxnSp>
      <p:sp>
        <p:nvSpPr>
          <p:cNvPr id="1543" name="Google Shape;1543;p66"/>
          <p:cNvSpPr/>
          <p:nvPr/>
        </p:nvSpPr>
        <p:spPr>
          <a:xfrm>
            <a:off x="5649611" y="4588250"/>
            <a:ext cx="401976" cy="449604"/>
          </a:xfrm>
          <a:prstGeom prst="lightningBolt">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4" name="Google Shape;1544;p66"/>
          <p:cNvCxnSpPr>
            <a:stCxn id="1536" idx="3"/>
            <a:endCxn id="1543" idx="3"/>
          </p:cNvCxnSpPr>
          <p:nvPr/>
        </p:nvCxnSpPr>
        <p:spPr>
          <a:xfrm>
            <a:off x="1570747" y="4898706"/>
            <a:ext cx="4265100" cy="0"/>
          </a:xfrm>
          <a:prstGeom prst="straightConnector1">
            <a:avLst/>
          </a:prstGeom>
          <a:noFill/>
          <a:ln w="9525" cap="flat" cmpd="sng">
            <a:solidFill>
              <a:srgbClr val="999999"/>
            </a:solidFill>
            <a:prstDash val="dot"/>
            <a:round/>
            <a:headEnd type="none" w="med" len="med"/>
            <a:tailEnd type="triangle" w="med" len="med"/>
          </a:ln>
        </p:spPr>
      </p:cxnSp>
      <p:sp>
        <p:nvSpPr>
          <p:cNvPr id="1545" name="Google Shape;1545;p66"/>
          <p:cNvSpPr txBox="1"/>
          <p:nvPr/>
        </p:nvSpPr>
        <p:spPr>
          <a:xfrm>
            <a:off x="5947725" y="4546625"/>
            <a:ext cx="2406000" cy="4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i="1" dirty="0">
                <a:latin typeface="Proxima Nova"/>
                <a:ea typeface="Proxima Nova"/>
                <a:cs typeface="Proxima Nova"/>
                <a:sym typeface="Proxima Nova"/>
              </a:rPr>
              <a:t>Error propagation, but no back-propagation to correct that</a:t>
            </a:r>
            <a:endParaRPr sz="1200" i="1" dirty="0">
              <a:latin typeface="Proxima Nova"/>
              <a:ea typeface="Proxima Nova"/>
              <a:cs typeface="Proxima Nova"/>
              <a:sym typeface="Proxima Nova"/>
            </a:endParaRPr>
          </a:p>
        </p:txBody>
      </p:sp>
      <p:sp>
        <p:nvSpPr>
          <p:cNvPr id="1546" name="Google Shape;1546;p66"/>
          <p:cNvSpPr/>
          <p:nvPr/>
        </p:nvSpPr>
        <p:spPr>
          <a:xfrm>
            <a:off x="6849311" y="3532925"/>
            <a:ext cx="401976" cy="449604"/>
          </a:xfrm>
          <a:prstGeom prst="lightningBolt">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6"/>
          <p:cNvSpPr txBox="1"/>
          <p:nvPr/>
        </p:nvSpPr>
        <p:spPr>
          <a:xfrm>
            <a:off x="7275700" y="3520575"/>
            <a:ext cx="16374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i="1">
                <a:latin typeface="Proxima Nova"/>
                <a:ea typeface="Proxima Nova"/>
                <a:cs typeface="Proxima Nova"/>
                <a:sym typeface="Proxima Nova"/>
              </a:rPr>
              <a:t>Feature Engineering &amp; Domain Expertise</a:t>
            </a:r>
            <a:endParaRPr sz="1200" i="1">
              <a:latin typeface="Proxima Nova"/>
              <a:ea typeface="Proxima Nova"/>
              <a:cs typeface="Proxima Nova"/>
              <a:sym typeface="Proxima Nova"/>
            </a:endParaRPr>
          </a:p>
        </p:txBody>
      </p:sp>
      <p:sp>
        <p:nvSpPr>
          <p:cNvPr id="1548" name="Google Shape;1548;p66"/>
          <p:cNvSpPr txBox="1"/>
          <p:nvPr/>
        </p:nvSpPr>
        <p:spPr>
          <a:xfrm>
            <a:off x="4910242" y="3522975"/>
            <a:ext cx="2079000" cy="4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i="1" dirty="0">
                <a:latin typeface="Proxima Nova"/>
                <a:ea typeface="Proxima Nova"/>
                <a:cs typeface="Proxima Nova"/>
                <a:sym typeface="Proxima Nova"/>
              </a:rPr>
              <a:t>N could easily be in the millions!</a:t>
            </a:r>
            <a:endParaRPr sz="1200" i="1" dirty="0">
              <a:latin typeface="Proxima Nova"/>
              <a:ea typeface="Proxima Nova"/>
              <a:cs typeface="Proxima Nova"/>
              <a:sym typeface="Proxima Nova"/>
            </a:endParaRPr>
          </a:p>
        </p:txBody>
      </p:sp>
      <p:sp>
        <p:nvSpPr>
          <p:cNvPr id="39" name="Google Shape;384;p33">
            <a:extLst>
              <a:ext uri="{FF2B5EF4-FFF2-40B4-BE49-F238E27FC236}">
                <a16:creationId xmlns:a16="http://schemas.microsoft.com/office/drawing/2014/main" id="{F861A6C5-88D6-CF44-9C26-898DE1F9ED82}"/>
              </a:ext>
            </a:extLst>
          </p:cNvPr>
          <p:cNvSpPr/>
          <p:nvPr/>
        </p:nvSpPr>
        <p:spPr>
          <a:xfrm>
            <a:off x="2112926" y="-571406"/>
            <a:ext cx="2193799" cy="1525724"/>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2.96296E-6 L -0.00382 0.94598 " pathEditMode="relative" rAng="0" ptsTypes="AA">
                                      <p:cBhvr>
                                        <p:cTn id="6" dur="2000" fill="hold"/>
                                        <p:tgtEl>
                                          <p:spTgt spid="39"/>
                                        </p:tgtEl>
                                        <p:attrNameLst>
                                          <p:attrName>ppt_x</p:attrName>
                                          <p:attrName>ppt_y</p:attrName>
                                        </p:attrNameLst>
                                      </p:cBhvr>
                                      <p:rCtr x="-191" y="47284"/>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39"/>
                                        </p:tgtEl>
                                      </p:cBhvr>
                                    </p:animEffect>
                                    <p:set>
                                      <p:cBhvr>
                                        <p:cTn id="11" dur="1" fill="hold">
                                          <p:stCondLst>
                                            <p:cond delay="499"/>
                                          </p:stCondLst>
                                        </p:cTn>
                                        <p:tgtEl>
                                          <p:spTgt spid="3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4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3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4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4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4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4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 grpId="0" animBg="1"/>
      <p:bldP spid="1540" grpId="0" animBg="1"/>
      <p:bldP spid="1541" grpId="0" animBg="1"/>
      <p:bldP spid="1543" grpId="0" animBg="1"/>
      <p:bldP spid="1545" grpId="0"/>
      <p:bldP spid="1546" grpId="0" animBg="1"/>
      <p:bldP spid="1547" grpId="0"/>
      <p:bldP spid="1548" grpId="0"/>
      <p:bldP spid="39" grpId="0" animBg="1"/>
      <p:bldP spid="3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73"/>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 Precipitation forms as smaller droplets coalesce via collision with other rain drops or ice crystals </a:t>
            </a:r>
            <a:r>
              <a:rPr lang="en-GB" sz="1200" b="1" dirty="0">
                <a:solidFill>
                  <a:schemeClr val="dk2"/>
                </a:solidFill>
              </a:rPr>
              <a:t>within a cloud</a:t>
            </a:r>
            <a:r>
              <a:rPr lang="en-GB" sz="1200" dirty="0"/>
              <a:t>. Short, intense periods of rain in scattered locations are called “showers”.</a:t>
            </a:r>
            <a:endParaRPr sz="800" dirty="0"/>
          </a:p>
        </p:txBody>
      </p:sp>
      <p:sp>
        <p:nvSpPr>
          <p:cNvPr id="1608" name="Google Shape;1608;p73"/>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617" name="Google Shape;1617;p7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sp>
        <p:nvSpPr>
          <p:cNvPr id="1609" name="Google Shape;1609;p73"/>
          <p:cNvSpPr txBox="1">
            <a:spLocks noGrp="1"/>
          </p:cNvSpPr>
          <p:nvPr>
            <p:ph type="title" idx="4294967295"/>
          </p:nvPr>
        </p:nvSpPr>
        <p:spPr>
          <a:xfrm>
            <a:off x="220119" y="44565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End-to-end </a:t>
            </a:r>
            <a:r>
              <a:rPr lang="en-US" dirty="0"/>
              <a:t>System</a:t>
            </a:r>
            <a:endParaRPr dirty="0"/>
          </a:p>
          <a:p>
            <a:pPr marL="0" lvl="0" indent="0" algn="l" rtl="0">
              <a:spcBef>
                <a:spcPts val="0"/>
              </a:spcBef>
              <a:spcAft>
                <a:spcPts val="0"/>
              </a:spcAft>
              <a:buNone/>
            </a:pPr>
            <a:endParaRPr dirty="0"/>
          </a:p>
        </p:txBody>
      </p:sp>
      <p:cxnSp>
        <p:nvCxnSpPr>
          <p:cNvPr id="1610" name="Google Shape;1610;p73"/>
          <p:cNvCxnSpPr>
            <a:stCxn id="1611" idx="3"/>
            <a:endCxn id="1608"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1613" name="Google Shape;1613;p73"/>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614" name="Google Shape;1614;p7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1615" name="Google Shape;1615;p73"/>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616" name="Google Shape;1616;p73"/>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1618" name="Google Shape;1618;p73"/>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619" name="Google Shape;1619;p73"/>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cxnSp>
        <p:nvCxnSpPr>
          <p:cNvPr id="1620" name="Google Shape;1620;p73"/>
          <p:cNvCxnSpPr/>
          <p:nvPr/>
        </p:nvCxnSpPr>
        <p:spPr>
          <a:xfrm rot="10800000" flipH="1">
            <a:off x="5941225" y="1485875"/>
            <a:ext cx="1959300" cy="2400"/>
          </a:xfrm>
          <a:prstGeom prst="straightConnector1">
            <a:avLst/>
          </a:prstGeom>
          <a:noFill/>
          <a:ln w="9525" cap="flat" cmpd="sng">
            <a:solidFill>
              <a:srgbClr val="000000"/>
            </a:solidFill>
            <a:prstDash val="solid"/>
            <a:round/>
            <a:headEnd type="none" w="med" len="med"/>
            <a:tailEnd type="none" w="med" len="med"/>
          </a:ln>
        </p:spPr>
      </p:cxnSp>
      <p:sp>
        <p:nvSpPr>
          <p:cNvPr id="1621" name="Google Shape;1621;p73"/>
          <p:cNvSpPr txBox="1"/>
          <p:nvPr/>
        </p:nvSpPr>
        <p:spPr>
          <a:xfrm>
            <a:off x="5923725" y="1185625"/>
            <a:ext cx="2070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only input/output given </a:t>
            </a:r>
            <a:endParaRPr sz="1000" b="1" dirty="0"/>
          </a:p>
        </p:txBody>
      </p:sp>
      <p:sp>
        <p:nvSpPr>
          <p:cNvPr id="1622" name="Google Shape;1622;p73"/>
          <p:cNvSpPr/>
          <p:nvPr/>
        </p:nvSpPr>
        <p:spPr>
          <a:xfrm>
            <a:off x="2036000" y="28563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1640725" y="30444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txBox="1"/>
          <p:nvPr/>
        </p:nvSpPr>
        <p:spPr>
          <a:xfrm>
            <a:off x="4297000" y="254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9" name="Google Shape;186;p22">
            <a:extLst>
              <a:ext uri="{FF2B5EF4-FFF2-40B4-BE49-F238E27FC236}">
                <a16:creationId xmlns:a16="http://schemas.microsoft.com/office/drawing/2014/main" id="{34DFFA08-E7B0-234D-99C0-4F44A84896D7}"/>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 / Data</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Tree>
    <p:extLst>
      <p:ext uri="{BB962C8B-B14F-4D97-AF65-F5344CB8AC3E}">
        <p14:creationId xmlns:p14="http://schemas.microsoft.com/office/powerpoint/2010/main" val="3623710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
        <p:nvSpPr>
          <p:cNvPr id="92" name="Google Shape;92;p1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Class:</a:t>
            </a:r>
            <a:endParaRPr dirty="0"/>
          </a:p>
        </p:txBody>
      </p:sp>
      <p:sp>
        <p:nvSpPr>
          <p:cNvPr id="93" name="Google Shape;93;p17"/>
          <p:cNvSpPr txBox="1">
            <a:spLocks noGrp="1"/>
          </p:cNvSpPr>
          <p:nvPr>
            <p:ph type="body" idx="4294967295"/>
          </p:nvPr>
        </p:nvSpPr>
        <p:spPr>
          <a:xfrm>
            <a:off x="0" y="1152525"/>
            <a:ext cx="8521700" cy="2286414"/>
          </a:xfrm>
          <a:prstGeom prst="rect">
            <a:avLst/>
          </a:prstGeom>
        </p:spPr>
        <p:txBody>
          <a:bodyPr spcFirstLastPara="1" wrap="square" lIns="91425" tIns="91425" rIns="91425" bIns="91425" anchor="t" anchorCtr="0">
            <a:noAutofit/>
          </a:bodyPr>
          <a:lstStyle/>
          <a:p>
            <a:pPr marL="742950" indent="-285750">
              <a:spcBef>
                <a:spcPts val="1600"/>
              </a:spcBef>
              <a:spcAft>
                <a:spcPts val="1600"/>
              </a:spcAft>
            </a:pPr>
            <a:r>
              <a:rPr lang="en-US" sz="2400" dirty="0"/>
              <a:t>Machine Reading with deep learning</a:t>
            </a:r>
          </a:p>
          <a:p>
            <a:pPr marL="742950" indent="-285750">
              <a:spcBef>
                <a:spcPts val="1600"/>
              </a:spcBef>
              <a:spcAft>
                <a:spcPts val="1600"/>
              </a:spcAft>
            </a:pPr>
            <a:r>
              <a:rPr lang="en-US" sz="2400" dirty="0"/>
              <a:t>Open-domain Question answering</a:t>
            </a:r>
          </a:p>
          <a:p>
            <a:pPr marL="742950" indent="-285750">
              <a:spcBef>
                <a:spcPts val="1600"/>
              </a:spcBef>
              <a:spcAft>
                <a:spcPts val="1600"/>
              </a:spcAft>
            </a:pPr>
            <a:r>
              <a:rPr lang="en-US" sz="2400" dirty="0"/>
              <a:t>Deep learning for dialogue</a:t>
            </a:r>
          </a:p>
          <a:p>
            <a:pPr marL="457200" lvl="0" indent="0" algn="l" rtl="0">
              <a:spcBef>
                <a:spcPts val="1600"/>
              </a:spcBef>
              <a:spcAft>
                <a:spcPts val="1600"/>
              </a:spcAft>
              <a:buNone/>
            </a:pPr>
            <a:endParaRPr sz="2400" dirty="0"/>
          </a:p>
        </p:txBody>
      </p:sp>
    </p:spTree>
    <p:extLst>
      <p:ext uri="{BB962C8B-B14F-4D97-AF65-F5344CB8AC3E}">
        <p14:creationId xmlns:p14="http://schemas.microsoft.com/office/powerpoint/2010/main" val="1217528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393" y="409872"/>
            <a:ext cx="8428178" cy="417909"/>
          </a:xfrm>
        </p:spPr>
        <p:txBody>
          <a:bodyPr/>
          <a:lstStyle/>
          <a:p>
            <a:r>
              <a:rPr lang="en-US" dirty="0"/>
              <a:t>Limits of Big Model + Big Data</a:t>
            </a:r>
          </a:p>
        </p:txBody>
      </p:sp>
      <p:sp>
        <p:nvSpPr>
          <p:cNvPr id="3" name="Content Placeholder 2"/>
          <p:cNvSpPr>
            <a:spLocks noGrp="1"/>
          </p:cNvSpPr>
          <p:nvPr>
            <p:ph sz="half" idx="1"/>
          </p:nvPr>
        </p:nvSpPr>
        <p:spPr>
          <a:xfrm>
            <a:off x="280393" y="1528662"/>
            <a:ext cx="8616864" cy="3740023"/>
          </a:xfrm>
        </p:spPr>
        <p:txBody>
          <a:bodyPr>
            <a:noAutofit/>
          </a:bodyPr>
          <a:lstStyle/>
          <a:p>
            <a:pPr>
              <a:spcBef>
                <a:spcPts val="0"/>
              </a:spcBef>
            </a:pPr>
            <a:r>
              <a:rPr lang="en-US" sz="1800" dirty="0">
                <a:solidFill>
                  <a:schemeClr val="tx1"/>
                </a:solidFill>
              </a:rPr>
              <a:t>End-to-end systems need a lot of cleaned data!</a:t>
            </a:r>
            <a:endParaRPr lang="en-US" sz="1650" dirty="0">
              <a:solidFill>
                <a:schemeClr val="tx1"/>
              </a:solidFill>
            </a:endParaRPr>
          </a:p>
          <a:p>
            <a:pPr marL="114300" indent="0">
              <a:spcBef>
                <a:spcPts val="0"/>
              </a:spcBef>
              <a:buNone/>
            </a:pPr>
            <a:endParaRPr lang="en-US" sz="1800" dirty="0">
              <a:solidFill>
                <a:schemeClr val="tx1"/>
              </a:solidFill>
            </a:endParaRPr>
          </a:p>
          <a:p>
            <a:pPr>
              <a:spcBef>
                <a:spcPts val="0"/>
              </a:spcBef>
            </a:pPr>
            <a:r>
              <a:rPr lang="en-US" sz="1800" dirty="0">
                <a:solidFill>
                  <a:schemeClr val="tx1"/>
                </a:solidFill>
              </a:rPr>
              <a:t>Getting real conditions large-scale data is difficult:</a:t>
            </a:r>
          </a:p>
          <a:p>
            <a:pPr lvl="1">
              <a:spcBef>
                <a:spcPts val="0"/>
              </a:spcBef>
            </a:pPr>
            <a:r>
              <a:rPr lang="en-US" sz="1800" dirty="0">
                <a:solidFill>
                  <a:schemeClr val="tx1"/>
                </a:solidFill>
              </a:rPr>
              <a:t>Real large-scale data is complex, noisy, </a:t>
            </a:r>
            <a:r>
              <a:rPr lang="en-US" sz="1800" dirty="0">
                <a:solidFill>
                  <a:srgbClr val="0070C0"/>
                </a:solidFill>
              </a:rPr>
              <a:t>unlabeled</a:t>
            </a:r>
            <a:r>
              <a:rPr lang="en-US" sz="1800" dirty="0">
                <a:solidFill>
                  <a:schemeClr val="tx1"/>
                </a:solidFill>
              </a:rPr>
              <a:t>…</a:t>
            </a:r>
          </a:p>
          <a:p>
            <a:pPr lvl="1">
              <a:spcBef>
                <a:spcPts val="0"/>
              </a:spcBef>
            </a:pPr>
            <a:r>
              <a:rPr lang="en-US" sz="1800" dirty="0">
                <a:solidFill>
                  <a:schemeClr val="tx1"/>
                </a:solidFill>
              </a:rPr>
              <a:t>Interpretation of success or failure is complex</a:t>
            </a:r>
          </a:p>
          <a:p>
            <a:pPr lvl="1">
              <a:spcBef>
                <a:spcPts val="0"/>
              </a:spcBef>
            </a:pPr>
            <a:endParaRPr lang="en-US" sz="1800" dirty="0">
              <a:solidFill>
                <a:schemeClr val="tx1"/>
              </a:solidFill>
            </a:endParaRPr>
          </a:p>
          <a:p>
            <a:pPr>
              <a:spcBef>
                <a:spcPts val="0"/>
              </a:spcBef>
            </a:pPr>
            <a:r>
              <a:rPr lang="en-US" sz="1950" dirty="0">
                <a:solidFill>
                  <a:schemeClr val="tx1"/>
                </a:solidFill>
                <a:sym typeface="Wingdings"/>
              </a:rPr>
              <a:t>Complicates the design of </a:t>
            </a:r>
            <a:r>
              <a:rPr lang="en-US" sz="1950" dirty="0">
                <a:solidFill>
                  <a:schemeClr val="tx1"/>
                </a:solidFill>
              </a:rPr>
              <a:t>innovative learning systems</a:t>
            </a:r>
            <a:endParaRPr lang="en-US" sz="1800" dirty="0">
              <a:solidFill>
                <a:schemeClr val="tx1"/>
              </a:solidFill>
            </a:endParaRPr>
          </a:p>
          <a:p>
            <a:pPr>
              <a:spcBef>
                <a:spcPts val="0"/>
              </a:spcBef>
            </a:pPr>
            <a:endParaRPr lang="en-US" sz="1800" dirty="0">
              <a:solidFill>
                <a:schemeClr val="tx1"/>
              </a:solidFill>
            </a:endParaRPr>
          </a:p>
          <a:p>
            <a:pPr>
              <a:spcBef>
                <a:spcPts val="0"/>
              </a:spcBef>
            </a:pPr>
            <a:r>
              <a:rPr lang="en-US" sz="1800" dirty="0">
                <a:solidFill>
                  <a:schemeClr val="tx1"/>
                </a:solidFill>
              </a:rPr>
              <a:t>Some recent process with large amounts of unlabeled data [see Wednesday!]</a:t>
            </a:r>
            <a:endParaRPr lang="en-US" sz="1950" dirty="0">
              <a:solidFill>
                <a:schemeClr val="tx1"/>
              </a:solidFill>
            </a:endParaRPr>
          </a:p>
        </p:txBody>
      </p:sp>
    </p:spTree>
    <p:extLst>
      <p:ext uri="{BB962C8B-B14F-4D97-AF65-F5344CB8AC3E}">
        <p14:creationId xmlns:p14="http://schemas.microsoft.com/office/powerpoint/2010/main" val="802578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long history of artificial problems in ML</a:t>
            </a:r>
          </a:p>
        </p:txBody>
      </p:sp>
      <p:grpSp>
        <p:nvGrpSpPr>
          <p:cNvPr id="11" name="Group 10"/>
          <p:cNvGrpSpPr/>
          <p:nvPr/>
        </p:nvGrpSpPr>
        <p:grpSpPr>
          <a:xfrm>
            <a:off x="5391746" y="1028700"/>
            <a:ext cx="2844998" cy="1784152"/>
            <a:chOff x="7645400" y="406400"/>
            <a:chExt cx="4495800" cy="2819400"/>
          </a:xfrm>
        </p:grpSpPr>
        <p:sp>
          <p:nvSpPr>
            <p:cNvPr id="10" name="Rectangle 9"/>
            <p:cNvSpPr/>
            <p:nvPr/>
          </p:nvSpPr>
          <p:spPr bwMode="auto">
            <a:xfrm>
              <a:off x="7645400" y="406400"/>
              <a:ext cx="4495800" cy="2819400"/>
            </a:xfrm>
            <a:prstGeom prst="rect">
              <a:avLst/>
            </a:prstGeom>
            <a:ln>
              <a:headEnd type="arrow"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57864" tIns="28932" rIns="57864" bIns="28932" numCol="1" rtlCol="0" anchor="t" anchorCtr="0" compatLnSpc="1">
              <a:prstTxWarp prst="textNoShape">
                <a:avLst/>
              </a:prstTxWarp>
            </a:bodyPr>
            <a:lstStyle/>
            <a:p>
              <a:r>
                <a:rPr lang="en-US" sz="1772" dirty="0">
                  <a:solidFill>
                    <a:schemeClr val="bg1"/>
                  </a:solidFill>
                </a:rPr>
                <a:t>XOR</a:t>
              </a:r>
              <a:r>
                <a:rPr lang="en-US" sz="1772" dirty="0"/>
                <a:t> (neural networks)</a:t>
              </a:r>
            </a:p>
          </p:txBody>
        </p:sp>
        <p:grpSp>
          <p:nvGrpSpPr>
            <p:cNvPr id="8" name="Group 7"/>
            <p:cNvGrpSpPr/>
            <p:nvPr/>
          </p:nvGrpSpPr>
          <p:grpSpPr>
            <a:xfrm>
              <a:off x="7950200" y="1092200"/>
              <a:ext cx="3733800" cy="1905000"/>
              <a:chOff x="5740400" y="944588"/>
              <a:chExt cx="4114800" cy="2351314"/>
            </a:xfrm>
          </p:grpSpPr>
          <p:pic>
            <p:nvPicPr>
              <p:cNvPr id="6" name="Picture 5" descr="xor.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944588"/>
                <a:ext cx="4114800" cy="2351314"/>
              </a:xfrm>
              <a:prstGeom prst="rect">
                <a:avLst/>
              </a:prstGeom>
            </p:spPr>
          </p:pic>
          <p:sp>
            <p:nvSpPr>
              <p:cNvPr id="7" name="Rectangle 6"/>
              <p:cNvSpPr/>
              <p:nvPr/>
            </p:nvSpPr>
            <p:spPr bwMode="auto">
              <a:xfrm>
                <a:off x="5816600" y="2692400"/>
                <a:ext cx="1447800" cy="304800"/>
              </a:xfrm>
              <a:prstGeom prst="rect">
                <a:avLst/>
              </a:prstGeom>
              <a:solidFill>
                <a:srgbClr val="FFFFFF"/>
              </a:solidFill>
              <a:ln w="25400" cap="flat" cmpd="sng" algn="ctr">
                <a:noFill/>
                <a:prstDash val="solid"/>
                <a:round/>
                <a:headEnd type="arrow" w="med" len="med"/>
                <a:tailEnd type="none" w="med" len="med"/>
              </a:ln>
              <a:effectLst/>
            </p:spPr>
            <p:txBody>
              <a:bodyPr vert="horz" wrap="square" lIns="57864" tIns="28932" rIns="57864" bIns="28932" numCol="1" rtlCol="0" anchor="t" anchorCtr="0" compatLnSpc="1">
                <a:prstTxWarp prst="textNoShape">
                  <a:avLst/>
                </a:prstTxWarp>
              </a:bodyPr>
              <a:lstStyle/>
              <a:p>
                <a:pPr defTabSz="578632" fontAlgn="base">
                  <a:lnSpc>
                    <a:spcPct val="90000"/>
                  </a:lnSpc>
                  <a:spcBef>
                    <a:spcPct val="0"/>
                  </a:spcBef>
                  <a:spcAft>
                    <a:spcPct val="0"/>
                  </a:spcAft>
                  <a:buClrTx/>
                </a:pPr>
                <a:endParaRPr lang="en-US" sz="1139">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grpSp>
        <p:nvGrpSpPr>
          <p:cNvPr id="14" name="Group 13"/>
          <p:cNvGrpSpPr/>
          <p:nvPr/>
        </p:nvGrpSpPr>
        <p:grpSpPr>
          <a:xfrm>
            <a:off x="569714" y="1173361"/>
            <a:ext cx="4677370" cy="2314575"/>
            <a:chOff x="4368800" y="2387600"/>
            <a:chExt cx="7391400" cy="3657600"/>
          </a:xfrm>
        </p:grpSpPr>
        <p:sp>
          <p:nvSpPr>
            <p:cNvPr id="12" name="Rectangle 11"/>
            <p:cNvSpPr/>
            <p:nvPr/>
          </p:nvSpPr>
          <p:spPr bwMode="auto">
            <a:xfrm>
              <a:off x="4368800" y="2387600"/>
              <a:ext cx="7391400" cy="3657600"/>
            </a:xfrm>
            <a:prstGeom prst="rect">
              <a:avLst/>
            </a:prstGeom>
            <a:ln>
              <a:headEnd type="arrow"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57864" tIns="28932" rIns="57864" bIns="28932" numCol="1" rtlCol="0" anchor="t" anchorCtr="0" compatLnSpc="1">
              <a:prstTxWarp prst="textNoShape">
                <a:avLst/>
              </a:prstTxWarp>
            </a:bodyPr>
            <a:lstStyle/>
            <a:p>
              <a:r>
                <a:rPr lang="en-US" sz="1772" dirty="0">
                  <a:solidFill>
                    <a:srgbClr val="E0E4ED"/>
                  </a:solidFill>
                </a:rPr>
                <a:t>Two moons and friends (clustering)</a:t>
              </a:r>
            </a:p>
          </p:txBody>
        </p:sp>
        <p:pic>
          <p:nvPicPr>
            <p:cNvPr id="13" name="Picture 12" descr="clust2.png"/>
            <p:cNvPicPr>
              <a:picLocks noChangeAspect="1"/>
            </p:cNvPicPr>
            <p:nvPr/>
          </p:nvPicPr>
          <p:blipFill rotWithShape="1">
            <a:blip r:embed="rId3">
              <a:extLst>
                <a:ext uri="{28A0092B-C50C-407E-A947-70E740481C1C}">
                  <a14:useLocalDpi xmlns:a14="http://schemas.microsoft.com/office/drawing/2010/main" val="0"/>
                </a:ext>
              </a:extLst>
            </a:blip>
            <a:srcRect l="-63" t="711" r="1128" b="23622"/>
            <a:stretch/>
          </p:blipFill>
          <p:spPr>
            <a:xfrm>
              <a:off x="4597400" y="3073400"/>
              <a:ext cx="6705600" cy="2564297"/>
            </a:xfrm>
            <a:prstGeom prst="rect">
              <a:avLst/>
            </a:prstGeom>
          </p:spPr>
        </p:pic>
      </p:grpSp>
      <p:grpSp>
        <p:nvGrpSpPr>
          <p:cNvPr id="17" name="Group 16"/>
          <p:cNvGrpSpPr/>
          <p:nvPr/>
        </p:nvGrpSpPr>
        <p:grpSpPr>
          <a:xfrm>
            <a:off x="5488186" y="3102173"/>
            <a:ext cx="2893219" cy="1784152"/>
            <a:chOff x="6654800" y="4445000"/>
            <a:chExt cx="4572000" cy="2819400"/>
          </a:xfrm>
        </p:grpSpPr>
        <p:sp>
          <p:nvSpPr>
            <p:cNvPr id="15" name="Rectangle 14"/>
            <p:cNvSpPr/>
            <p:nvPr/>
          </p:nvSpPr>
          <p:spPr bwMode="auto">
            <a:xfrm>
              <a:off x="6654800" y="4445000"/>
              <a:ext cx="4572000" cy="2819400"/>
            </a:xfrm>
            <a:prstGeom prst="rect">
              <a:avLst/>
            </a:prstGeom>
            <a:ln>
              <a:headEnd type="arrow"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57864" tIns="28932" rIns="57864" bIns="28932" numCol="1" rtlCol="0" anchor="t" anchorCtr="0" compatLnSpc="1">
              <a:prstTxWarp prst="textNoShape">
                <a:avLst/>
              </a:prstTxWarp>
            </a:bodyPr>
            <a:lstStyle/>
            <a:p>
              <a:pPr>
                <a:spcBef>
                  <a:spcPts val="316"/>
                </a:spcBef>
              </a:pPr>
              <a:r>
                <a:rPr lang="en-US" sz="1772" dirty="0">
                  <a:solidFill>
                    <a:srgbClr val="E0E4ED"/>
                  </a:solidFill>
                </a:rPr>
                <a:t>Many in the UCI repository </a:t>
              </a:r>
            </a:p>
            <a:p>
              <a:pPr>
                <a:spcBef>
                  <a:spcPts val="316"/>
                </a:spcBef>
              </a:pPr>
              <a:r>
                <a:rPr lang="en-US" sz="1772" dirty="0">
                  <a:solidFill>
                    <a:srgbClr val="E0E4ED"/>
                  </a:solidFill>
                </a:rPr>
                <a:t>  (regression, classification</a:t>
              </a:r>
              <a:r>
                <a:rPr lang="en-US" sz="1139" dirty="0"/>
                <a:t>) </a:t>
              </a:r>
            </a:p>
          </p:txBody>
        </p:sp>
        <p:pic>
          <p:nvPicPr>
            <p:cNvPr id="16" name="Picture 15" descr="uci.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400" y="5664200"/>
              <a:ext cx="4011562" cy="1295400"/>
            </a:xfrm>
            <a:prstGeom prst="rect">
              <a:avLst/>
            </a:prstGeom>
          </p:spPr>
        </p:pic>
      </p:grpSp>
      <p:sp>
        <p:nvSpPr>
          <p:cNvPr id="19" name="Rounded Rectangle 18"/>
          <p:cNvSpPr/>
          <p:nvPr/>
        </p:nvSpPr>
        <p:spPr bwMode="auto">
          <a:xfrm>
            <a:off x="859036" y="3873698"/>
            <a:ext cx="4291608" cy="916186"/>
          </a:xfrm>
          <a:prstGeom prst="roundRect">
            <a:avLst>
              <a:gd name="adj" fmla="val 13448"/>
            </a:avLst>
          </a:prstGeom>
          <a:ln>
            <a:headEnd type="arrow"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7864" tIns="28932" rIns="57864" bIns="28932" numCol="1" rtlCol="0" anchor="t" anchorCtr="0" compatLnSpc="1">
            <a:prstTxWarp prst="textNoShape">
              <a:avLst/>
            </a:prstTxWarp>
          </a:bodyPr>
          <a:lstStyle/>
          <a:p>
            <a:pPr algn="just" defTabSz="578632" fontAlgn="base">
              <a:lnSpc>
                <a:spcPct val="90000"/>
              </a:lnSpc>
              <a:spcBef>
                <a:spcPct val="0"/>
              </a:spcBef>
              <a:spcAft>
                <a:spcPct val="0"/>
              </a:spcAft>
              <a:buClrTx/>
            </a:pPr>
            <a:r>
              <a:rPr lang="en-US" sz="1772" u="sng" dirty="0">
                <a:solidFill>
                  <a:schemeClr val="bg1"/>
                </a:solidFill>
                <a:latin typeface="Vista Sans OT Reg" pitchFamily="-65" charset="0"/>
                <a:ea typeface="ヒラギノ角ゴ ProN W3" pitchFamily="-65" charset="-128"/>
                <a:cs typeface="ヒラギノ角ゴ ProN W3" pitchFamily="-65" charset="-128"/>
                <a:sym typeface="Vista Sans OT Reg" pitchFamily="-65" charset="0"/>
              </a:rPr>
              <a:t>Toy/artificial problems in ML</a:t>
            </a:r>
            <a:r>
              <a:rPr lang="en-US" sz="1772" dirty="0">
                <a:solidFill>
                  <a:schemeClr val="bg1"/>
                </a:solidFill>
                <a:latin typeface="Vista Sans OT Reg" pitchFamily="-65" charset="0"/>
                <a:ea typeface="ヒラギノ角ゴ ProN W3" pitchFamily="-65" charset="-128"/>
                <a:cs typeface="ヒラギノ角ゴ ProN W3" pitchFamily="-65" charset="-128"/>
                <a:sym typeface="Vista Sans OT Reg" pitchFamily="-65" charset="0"/>
              </a:rPr>
              <a:t>: crucial for demonstrating and assessing the usefulness/efficiency of new algorithms</a:t>
            </a:r>
          </a:p>
        </p:txBody>
      </p:sp>
    </p:spTree>
    <p:extLst>
      <p:ext uri="{BB962C8B-B14F-4D97-AF65-F5344CB8AC3E}">
        <p14:creationId xmlns:p14="http://schemas.microsoft.com/office/powerpoint/2010/main" val="215930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in early AI too</a:t>
            </a:r>
          </a:p>
        </p:txBody>
      </p:sp>
      <p:sp>
        <p:nvSpPr>
          <p:cNvPr id="3" name="Content Placeholder 2"/>
          <p:cNvSpPr>
            <a:spLocks noGrp="1"/>
          </p:cNvSpPr>
          <p:nvPr>
            <p:ph sz="half" idx="1"/>
          </p:nvPr>
        </p:nvSpPr>
        <p:spPr>
          <a:xfrm>
            <a:off x="666155" y="806244"/>
            <a:ext cx="3809405" cy="4155721"/>
          </a:xfrm>
        </p:spPr>
        <p:style>
          <a:lnRef idx="3">
            <a:schemeClr val="lt1"/>
          </a:lnRef>
          <a:fillRef idx="1">
            <a:schemeClr val="accent2"/>
          </a:fillRef>
          <a:effectRef idx="1">
            <a:schemeClr val="accent2"/>
          </a:effectRef>
          <a:fontRef idx="minor">
            <a:schemeClr val="lt1"/>
          </a:fontRef>
        </p:style>
        <p:txBody>
          <a:bodyPr/>
          <a:lstStyle/>
          <a:p>
            <a:pPr marL="114300" indent="0" algn="ctr">
              <a:buNone/>
            </a:pPr>
            <a:r>
              <a:rPr lang="en-US" sz="1800" dirty="0">
                <a:solidFill>
                  <a:schemeClr val="bg1"/>
                </a:solidFill>
              </a:rPr>
              <a:t>Block Worlds (Winograd 1971)</a:t>
            </a:r>
          </a:p>
          <a:p>
            <a:endParaRPr lang="en-US" sz="1266" dirty="0"/>
          </a:p>
          <a:p>
            <a:endParaRPr lang="en-US" sz="1266" dirty="0"/>
          </a:p>
          <a:p>
            <a:endParaRPr lang="en-US" sz="1266" dirty="0"/>
          </a:p>
          <a:p>
            <a:endParaRPr lang="en-US" sz="1266" dirty="0"/>
          </a:p>
          <a:p>
            <a:endParaRPr lang="en-US" sz="1266" dirty="0"/>
          </a:p>
          <a:p>
            <a:endParaRPr lang="en-US" sz="1266" dirty="0"/>
          </a:p>
          <a:p>
            <a:endParaRPr lang="en-US" sz="1266" dirty="0"/>
          </a:p>
          <a:p>
            <a:pPr marL="0" indent="0">
              <a:buNone/>
            </a:pPr>
            <a:endParaRPr lang="en-US" sz="1266" dirty="0"/>
          </a:p>
          <a:p>
            <a:endParaRPr lang="en-US" dirty="0"/>
          </a:p>
        </p:txBody>
      </p:sp>
      <p:sp>
        <p:nvSpPr>
          <p:cNvPr id="4" name="Content Placeholder 3"/>
          <p:cNvSpPr>
            <a:spLocks noGrp="1"/>
          </p:cNvSpPr>
          <p:nvPr>
            <p:ph sz="half" idx="2"/>
          </p:nvPr>
        </p:nvSpPr>
        <p:spPr>
          <a:xfrm>
            <a:off x="4620220" y="932260"/>
            <a:ext cx="3656707" cy="2459870"/>
          </a:xfrm>
        </p:spPr>
        <p:style>
          <a:lnRef idx="3">
            <a:schemeClr val="lt1"/>
          </a:lnRef>
          <a:fillRef idx="1">
            <a:schemeClr val="accent2"/>
          </a:fillRef>
          <a:effectRef idx="1">
            <a:schemeClr val="accent2"/>
          </a:effectRef>
          <a:fontRef idx="minor">
            <a:schemeClr val="lt1"/>
          </a:fontRef>
        </p:style>
        <p:txBody>
          <a:bodyPr/>
          <a:lstStyle/>
          <a:p>
            <a:pPr marL="114300" indent="0" algn="ctr">
              <a:buNone/>
            </a:pPr>
            <a:r>
              <a:rPr lang="en-US" sz="1800" dirty="0">
                <a:solidFill>
                  <a:schemeClr val="bg1"/>
                </a:solidFill>
              </a:rPr>
              <a:t>Family trees (Hinton CogSci’86)</a:t>
            </a:r>
          </a:p>
          <a:p>
            <a:endParaRPr lang="en-US" dirty="0"/>
          </a:p>
          <a:p>
            <a:endParaRPr lang="en-US" dirty="0"/>
          </a:p>
          <a:p>
            <a:endParaRPr lang="en-US" dirty="0"/>
          </a:p>
          <a:p>
            <a:endParaRPr lang="en-US" dirty="0"/>
          </a:p>
          <a:p>
            <a:pPr lvl="2"/>
            <a:endParaRPr lang="en-US" dirty="0"/>
          </a:p>
        </p:txBody>
      </p:sp>
      <p:pic>
        <p:nvPicPr>
          <p:cNvPr id="5" name="Picture 4" descr="blocksWorld1.gif"/>
          <p:cNvPicPr>
            <a:picLocks noChangeAspect="1"/>
          </p:cNvPicPr>
          <p:nvPr/>
        </p:nvPicPr>
        <p:blipFill rotWithShape="1">
          <a:blip r:embed="rId2">
            <a:extLst>
              <a:ext uri="{28A0092B-C50C-407E-A947-70E740481C1C}">
                <a14:useLocalDpi xmlns:a14="http://schemas.microsoft.com/office/drawing/2010/main" val="0"/>
              </a:ext>
            </a:extLst>
          </a:blip>
          <a:srcRect b="56028"/>
          <a:stretch/>
        </p:blipFill>
        <p:spPr>
          <a:xfrm>
            <a:off x="745000" y="1674491"/>
            <a:ext cx="3627831" cy="1114196"/>
          </a:xfrm>
          <a:prstGeom prst="rect">
            <a:avLst/>
          </a:prstGeom>
        </p:spPr>
      </p:pic>
      <p:pic>
        <p:nvPicPr>
          <p:cNvPr id="8" name="Picture 7" descr="Screen Shot 2015-05-04 at 10.54.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752" y="1587665"/>
            <a:ext cx="3423642" cy="1686647"/>
          </a:xfrm>
          <a:prstGeom prst="rect">
            <a:avLst/>
          </a:prstGeom>
        </p:spPr>
      </p:pic>
      <p:pic>
        <p:nvPicPr>
          <p:cNvPr id="9" name="Picture 8" descr="Screen Shot 2015-05-04 at 10.12.46 PM.png"/>
          <p:cNvPicPr>
            <a:picLocks noChangeAspect="1"/>
          </p:cNvPicPr>
          <p:nvPr/>
        </p:nvPicPr>
        <p:blipFill rotWithShape="1">
          <a:blip r:embed="rId4">
            <a:extLst>
              <a:ext uri="{28A0092B-C50C-407E-A947-70E740481C1C}">
                <a14:useLocalDpi xmlns:a14="http://schemas.microsoft.com/office/drawing/2010/main" val="0"/>
              </a:ext>
            </a:extLst>
          </a:blip>
          <a:srcRect b="43944"/>
          <a:stretch/>
        </p:blipFill>
        <p:spPr>
          <a:xfrm>
            <a:off x="785428" y="3011323"/>
            <a:ext cx="3573956" cy="1792873"/>
          </a:xfrm>
          <a:prstGeom prst="rect">
            <a:avLst/>
          </a:prstGeom>
        </p:spPr>
      </p:pic>
    </p:spTree>
    <p:extLst>
      <p:ext uri="{BB962C8B-B14F-4D97-AF65-F5344CB8AC3E}">
        <p14:creationId xmlns:p14="http://schemas.microsoft.com/office/powerpoint/2010/main" val="566282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80683"/>
            <a:ext cx="5255177" cy="624996"/>
          </a:xfrm>
        </p:spPr>
        <p:txBody>
          <a:bodyPr/>
          <a:lstStyle/>
          <a:p>
            <a:r>
              <a:rPr lang="en-US" dirty="0" err="1"/>
              <a:t>bAbI</a:t>
            </a:r>
            <a:r>
              <a:rPr lang="en-US" dirty="0"/>
              <a:t> Tasks </a:t>
            </a:r>
            <a:endParaRPr lang="en-US" dirty="0">
              <a:solidFill>
                <a:schemeClr val="bg1">
                  <a:lumMod val="50000"/>
                </a:schemeClr>
              </a:solidFill>
            </a:endParaRPr>
          </a:p>
        </p:txBody>
      </p:sp>
      <p:sp>
        <p:nvSpPr>
          <p:cNvPr id="3" name="Content Placeholder 2"/>
          <p:cNvSpPr>
            <a:spLocks noGrp="1"/>
          </p:cNvSpPr>
          <p:nvPr>
            <p:ph sz="half" idx="1"/>
          </p:nvPr>
        </p:nvSpPr>
        <p:spPr>
          <a:xfrm>
            <a:off x="243569" y="1228059"/>
            <a:ext cx="8347982" cy="1647527"/>
          </a:xfrm>
        </p:spPr>
        <p:txBody>
          <a:bodyPr>
            <a:noAutofit/>
          </a:bodyPr>
          <a:lstStyle/>
          <a:p>
            <a:r>
              <a:rPr lang="en-US" sz="1800" dirty="0">
                <a:solidFill>
                  <a:schemeClr val="tx1"/>
                </a:solidFill>
              </a:rPr>
              <a:t>20 artificial tasks for machine reading</a:t>
            </a:r>
          </a:p>
          <a:p>
            <a:r>
              <a:rPr lang="en-US" sz="1800" dirty="0">
                <a:solidFill>
                  <a:schemeClr val="tx1"/>
                </a:solidFill>
              </a:rPr>
              <a:t>Answer has to be picked among a set of candidates</a:t>
            </a:r>
          </a:p>
          <a:p>
            <a:r>
              <a:rPr lang="en-US" sz="1800" dirty="0">
                <a:solidFill>
                  <a:schemeClr val="tx1"/>
                </a:solidFill>
              </a:rPr>
              <a:t>Each task checks one skill that a reasoning system should have.</a:t>
            </a:r>
          </a:p>
          <a:p>
            <a:r>
              <a:rPr lang="en-US" sz="1800" dirty="0">
                <a:solidFill>
                  <a:schemeClr val="tx1"/>
                </a:solidFill>
              </a:rPr>
              <a:t>Goal: develop systems able to solve all tasks</a:t>
            </a:r>
            <a:r>
              <a:rPr lang="en-US" sz="1800" i="1" dirty="0">
                <a:solidFill>
                  <a:schemeClr val="tx1"/>
                </a:solidFill>
              </a:rPr>
              <a:t> </a:t>
            </a:r>
            <a:r>
              <a:rPr lang="en-US" sz="1650" i="1" dirty="0">
                <a:solidFill>
                  <a:schemeClr val="tx1"/>
                </a:solidFill>
              </a:rPr>
              <a:t>with no task specific engineering</a:t>
            </a:r>
            <a:r>
              <a:rPr lang="en-US" sz="1650" dirty="0">
                <a:solidFill>
                  <a:schemeClr val="tx1"/>
                </a:solidFill>
              </a:rPr>
              <a: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
        <p:nvSpPr>
          <p:cNvPr id="4" name="Rounded Rectangle 3"/>
          <p:cNvSpPr/>
          <p:nvPr/>
        </p:nvSpPr>
        <p:spPr bwMode="auto">
          <a:xfrm>
            <a:off x="801036" y="3230874"/>
            <a:ext cx="7233047" cy="867966"/>
          </a:xfrm>
          <a:prstGeom prst="roundRect">
            <a:avLst>
              <a:gd name="adj" fmla="val 20964"/>
            </a:avLst>
          </a:prstGeom>
          <a:ln>
            <a:headEnd type="arrow"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7864" tIns="28932" rIns="57864" bIns="28932" numCol="1" rtlCol="0" anchor="t" anchorCtr="0" compatLnSpc="1">
            <a:prstTxWarp prst="textNoShape">
              <a:avLst/>
            </a:prstTxWarp>
          </a:bodyPr>
          <a:lstStyle/>
          <a:p>
            <a:r>
              <a:rPr lang="en-US" sz="1772" dirty="0">
                <a:solidFill>
                  <a:schemeClr val="bg1"/>
                </a:solidFill>
              </a:rPr>
              <a:t>A postulate is that </a:t>
            </a:r>
            <a:r>
              <a:rPr lang="en-US" sz="1772" i="1" dirty="0">
                <a:solidFill>
                  <a:schemeClr val="bg1"/>
                </a:solidFill>
              </a:rPr>
              <a:t>performing well on all of them is a </a:t>
            </a:r>
            <a:r>
              <a:rPr lang="en-US" sz="1772" i="1" u="sng" dirty="0">
                <a:solidFill>
                  <a:schemeClr val="bg1"/>
                </a:solidFill>
              </a:rPr>
              <a:t>pre-requisite </a:t>
            </a:r>
            <a:r>
              <a:rPr lang="en-US" sz="1772" i="1" dirty="0">
                <a:solidFill>
                  <a:schemeClr val="bg1"/>
                </a:solidFill>
              </a:rPr>
              <a:t>for any system aiming at understanding language and able to reason</a:t>
            </a:r>
            <a:r>
              <a:rPr lang="en-US" sz="1772" dirty="0">
                <a:solidFill>
                  <a:schemeClr val="bg1"/>
                </a:solidFill>
              </a:rPr>
              <a:t>. </a:t>
            </a:r>
          </a:p>
        </p:txBody>
      </p:sp>
      <p:sp>
        <p:nvSpPr>
          <p:cNvPr id="5" name="TextBox 4">
            <a:extLst>
              <a:ext uri="{FF2B5EF4-FFF2-40B4-BE49-F238E27FC236}">
                <a16:creationId xmlns:a16="http://schemas.microsoft.com/office/drawing/2014/main" id="{2BBBAE83-89A9-234A-B775-BF4BEE256DA7}"/>
              </a:ext>
            </a:extLst>
          </p:cNvPr>
          <p:cNvSpPr txBox="1"/>
          <p:nvPr/>
        </p:nvSpPr>
        <p:spPr>
          <a:xfrm>
            <a:off x="549275" y="729434"/>
            <a:ext cx="2382768" cy="338554"/>
          </a:xfrm>
          <a:prstGeom prst="rect">
            <a:avLst/>
          </a:prstGeom>
          <a:noFill/>
        </p:spPr>
        <p:txBody>
          <a:bodyPr wrap="square" rtlCol="0">
            <a:spAutoFit/>
          </a:bodyPr>
          <a:lstStyle/>
          <a:p>
            <a:r>
              <a:rPr lang="en-US" sz="1600" dirty="0">
                <a:solidFill>
                  <a:schemeClr val="bg1">
                    <a:lumMod val="50000"/>
                  </a:schemeClr>
                </a:solidFill>
              </a:rPr>
              <a:t>Weston et al., ICLR’15</a:t>
            </a:r>
            <a:endParaRPr lang="en-US" sz="1600" dirty="0"/>
          </a:p>
        </p:txBody>
      </p:sp>
    </p:spTree>
    <p:extLst>
      <p:ext uri="{BB962C8B-B14F-4D97-AF65-F5344CB8AC3E}">
        <p14:creationId xmlns:p14="http://schemas.microsoft.com/office/powerpoint/2010/main" val="12258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commands</a:t>
            </a:r>
          </a:p>
        </p:txBody>
      </p:sp>
      <p:sp>
        <p:nvSpPr>
          <p:cNvPr id="3" name="Content Placeholder 2"/>
          <p:cNvSpPr>
            <a:spLocks noGrp="1"/>
          </p:cNvSpPr>
          <p:nvPr>
            <p:ph sz="half" idx="1"/>
          </p:nvPr>
        </p:nvSpPr>
        <p:spPr>
          <a:xfrm>
            <a:off x="955477" y="1020663"/>
            <a:ext cx="4146947" cy="3769221"/>
          </a:xfrm>
        </p:spPr>
        <p:style>
          <a:lnRef idx="3">
            <a:schemeClr val="lt1"/>
          </a:lnRef>
          <a:fillRef idx="1">
            <a:schemeClr val="dk1"/>
          </a:fillRef>
          <a:effectRef idx="1">
            <a:schemeClr val="dk1"/>
          </a:effectRef>
          <a:fontRef idx="minor">
            <a:schemeClr val="lt1"/>
          </a:fontRef>
        </p:style>
        <p:txBody>
          <a:bodyPr>
            <a:normAutofit fontScale="92500" lnSpcReduction="20000"/>
          </a:bodyPr>
          <a:lstStyle/>
          <a:p>
            <a:r>
              <a:rPr lang="en-US" b="1" dirty="0">
                <a:solidFill>
                  <a:schemeClr val="bg1"/>
                </a:solidFill>
                <a:latin typeface="Consolas"/>
                <a:cs typeface="Consolas"/>
              </a:rPr>
              <a:t>go &lt;place&gt;</a:t>
            </a:r>
          </a:p>
          <a:p>
            <a:r>
              <a:rPr lang="en-US" b="1" dirty="0">
                <a:solidFill>
                  <a:schemeClr val="bg1"/>
                </a:solidFill>
                <a:latin typeface="Consolas"/>
                <a:cs typeface="Consolas"/>
              </a:rPr>
              <a:t>get &lt;object&gt;</a:t>
            </a:r>
          </a:p>
          <a:p>
            <a:r>
              <a:rPr lang="en-US" b="1" dirty="0">
                <a:solidFill>
                  <a:schemeClr val="bg1"/>
                </a:solidFill>
                <a:latin typeface="Consolas"/>
                <a:cs typeface="Consolas"/>
              </a:rPr>
              <a:t>get &lt;object1&gt; from &lt;object2&gt;</a:t>
            </a:r>
          </a:p>
          <a:p>
            <a:r>
              <a:rPr lang="en-US" b="1" dirty="0">
                <a:solidFill>
                  <a:schemeClr val="bg1"/>
                </a:solidFill>
                <a:latin typeface="Consolas"/>
                <a:cs typeface="Consolas"/>
              </a:rPr>
              <a:t>put &lt;object1&gt; in/on &lt;object2&gt;</a:t>
            </a:r>
          </a:p>
          <a:p>
            <a:r>
              <a:rPr lang="en-US" b="1" dirty="0">
                <a:solidFill>
                  <a:schemeClr val="bg1"/>
                </a:solidFill>
                <a:latin typeface="Consolas"/>
                <a:cs typeface="Consolas"/>
              </a:rPr>
              <a:t>give &lt;object&gt; to &lt;person&gt;</a:t>
            </a:r>
          </a:p>
          <a:p>
            <a:r>
              <a:rPr lang="en-US" b="1" dirty="0">
                <a:solidFill>
                  <a:schemeClr val="bg1"/>
                </a:solidFill>
                <a:latin typeface="Consolas"/>
                <a:cs typeface="Consolas"/>
              </a:rPr>
              <a:t>drop &lt;object&gt;</a:t>
            </a:r>
          </a:p>
          <a:p>
            <a:r>
              <a:rPr lang="en-US" b="1" dirty="0">
                <a:solidFill>
                  <a:schemeClr val="bg1"/>
                </a:solidFill>
                <a:latin typeface="Consolas"/>
                <a:cs typeface="Consolas"/>
              </a:rPr>
              <a:t>look</a:t>
            </a:r>
          </a:p>
          <a:p>
            <a:r>
              <a:rPr lang="en-US" b="1" dirty="0">
                <a:solidFill>
                  <a:schemeClr val="bg1"/>
                </a:solidFill>
                <a:latin typeface="Consolas"/>
                <a:cs typeface="Consolas"/>
              </a:rPr>
              <a:t>inventory</a:t>
            </a:r>
          </a:p>
          <a:p>
            <a:r>
              <a:rPr lang="en-US" b="1" dirty="0">
                <a:solidFill>
                  <a:schemeClr val="bg1"/>
                </a:solidFill>
                <a:latin typeface="Consolas"/>
                <a:cs typeface="Consolas"/>
              </a:rPr>
              <a:t>examine &lt;object&gt;</a:t>
            </a:r>
          </a:p>
          <a:p>
            <a:pPr marL="0" indent="0">
              <a:buNone/>
            </a:pPr>
            <a:r>
              <a:rPr lang="en-US" b="1" i="1" dirty="0">
                <a:solidFill>
                  <a:schemeClr val="bg1"/>
                </a:solidFill>
                <a:latin typeface="Consolas"/>
                <a:cs typeface="Consolas"/>
              </a:rPr>
              <a:t>                                                         </a:t>
            </a:r>
          </a:p>
          <a:p>
            <a:endParaRPr lang="en-US" b="1" dirty="0">
              <a:solidFill>
                <a:schemeClr val="bg1"/>
              </a:solidFill>
              <a:latin typeface="Consolas"/>
              <a:cs typeface="Consolas"/>
            </a:endParaRPr>
          </a:p>
        </p:txBody>
      </p:sp>
      <p:sp>
        <p:nvSpPr>
          <p:cNvPr id="4" name="Content Placeholder 3"/>
          <p:cNvSpPr>
            <a:spLocks noGrp="1"/>
          </p:cNvSpPr>
          <p:nvPr>
            <p:ph sz="half" idx="2"/>
          </p:nvPr>
        </p:nvSpPr>
        <p:spPr>
          <a:xfrm>
            <a:off x="3896916" y="3198614"/>
            <a:ext cx="4291608" cy="1253728"/>
          </a:xfrm>
        </p:spPr>
        <p:style>
          <a:lnRef idx="3">
            <a:schemeClr val="lt1"/>
          </a:lnRef>
          <a:fillRef idx="1">
            <a:schemeClr val="dk1"/>
          </a:fillRef>
          <a:effectRef idx="1">
            <a:schemeClr val="dk1"/>
          </a:effectRef>
          <a:fontRef idx="minor">
            <a:schemeClr val="lt1"/>
          </a:fontRef>
        </p:style>
        <p:txBody>
          <a:bodyPr>
            <a:normAutofit fontScale="92500" lnSpcReduction="20000"/>
          </a:bodyPr>
          <a:lstStyle/>
          <a:p>
            <a:pPr marL="0" indent="0">
              <a:buNone/>
            </a:pPr>
            <a:r>
              <a:rPr lang="en-US" b="1" i="1" dirty="0">
                <a:solidFill>
                  <a:schemeClr val="bg1"/>
                </a:solidFill>
              </a:rPr>
              <a:t> + 2 commands for "gods'' (</a:t>
            </a:r>
            <a:r>
              <a:rPr lang="en-US" b="1" i="1" dirty="0" err="1">
                <a:solidFill>
                  <a:schemeClr val="bg1"/>
                </a:solidFill>
              </a:rPr>
              <a:t>superusers</a:t>
            </a:r>
            <a:r>
              <a:rPr lang="en-US" b="1" i="1" dirty="0">
                <a:solidFill>
                  <a:schemeClr val="bg1"/>
                </a:solidFill>
              </a:rPr>
              <a:t>):</a:t>
            </a:r>
          </a:p>
          <a:p>
            <a:r>
              <a:rPr lang="en-US" b="1" dirty="0">
                <a:solidFill>
                  <a:schemeClr val="bg1"/>
                </a:solidFill>
                <a:latin typeface="Consolas"/>
                <a:cs typeface="Consolas"/>
              </a:rPr>
              <a:t>create &lt;object&gt;</a:t>
            </a:r>
          </a:p>
          <a:p>
            <a:r>
              <a:rPr lang="en-US" b="1" dirty="0">
                <a:solidFill>
                  <a:schemeClr val="bg1"/>
                </a:solidFill>
                <a:latin typeface="Consolas"/>
                <a:cs typeface="Consolas"/>
              </a:rPr>
              <a:t>set &lt;obj1&gt; &lt;relation&gt; &lt;obj2&gt;</a:t>
            </a:r>
          </a:p>
        </p:txBody>
      </p:sp>
    </p:spTree>
    <p:extLst>
      <p:ext uri="{BB962C8B-B14F-4D97-AF65-F5344CB8AC3E}">
        <p14:creationId xmlns:p14="http://schemas.microsoft.com/office/powerpoint/2010/main" val="1375164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11153" y="546497"/>
            <a:ext cx="2700338" cy="1205508"/>
            <a:chOff x="4826000" y="863600"/>
            <a:chExt cx="4267200" cy="1905000"/>
          </a:xfrm>
        </p:grpSpPr>
        <p:sp>
          <p:nvSpPr>
            <p:cNvPr id="3" name="Curved Down Arrow 2"/>
            <p:cNvSpPr/>
            <p:nvPr/>
          </p:nvSpPr>
          <p:spPr bwMode="auto">
            <a:xfrm>
              <a:off x="4826000" y="1397000"/>
              <a:ext cx="4267200" cy="1371600"/>
            </a:xfrm>
            <a:prstGeom prst="curvedDownArrow">
              <a:avLst/>
            </a:prstGeom>
            <a:solidFill>
              <a:srgbClr val="F0C423"/>
            </a:solidFill>
            <a:ln w="25400" cap="flat" cmpd="sng" algn="ctr">
              <a:solidFill>
                <a:schemeClr val="accent2"/>
              </a:solidFill>
              <a:prstDash val="solid"/>
              <a:round/>
              <a:headEnd type="none" w="med" len="med"/>
              <a:tailEnd type="none" w="med" len="med"/>
            </a:ln>
            <a:effectLst/>
          </p:spPr>
          <p:txBody>
            <a:bodyPr vert="horz" wrap="square" lIns="57864" tIns="28932" rIns="57864" bIns="28932" numCol="1" rtlCol="0" anchor="t" anchorCtr="0" compatLnSpc="1">
              <a:prstTxWarp prst="textNoShape">
                <a:avLst/>
              </a:prstTxWarp>
            </a:bodyPr>
            <a:lstStyle/>
            <a:p>
              <a:pPr defTabSz="578632" fontAlgn="base">
                <a:lnSpc>
                  <a:spcPct val="90000"/>
                </a:lnSpc>
                <a:spcBef>
                  <a:spcPct val="0"/>
                </a:spcBef>
                <a:spcAft>
                  <a:spcPct val="0"/>
                </a:spcAft>
                <a:buClrTx/>
              </a:pPr>
              <a:endParaRPr lang="en-US">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8" name="TextBox 7"/>
            <p:cNvSpPr txBox="1"/>
            <p:nvPr/>
          </p:nvSpPr>
          <p:spPr>
            <a:xfrm>
              <a:off x="5664201" y="863600"/>
              <a:ext cx="2438400" cy="48636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t>Simple grammar</a:t>
              </a:r>
            </a:p>
          </p:txBody>
        </p:sp>
      </p:grpSp>
      <p:sp>
        <p:nvSpPr>
          <p:cNvPr id="2" name="Title 1"/>
          <p:cNvSpPr>
            <a:spLocks noGrp="1"/>
          </p:cNvSpPr>
          <p:nvPr>
            <p:ph type="title"/>
          </p:nvPr>
        </p:nvSpPr>
        <p:spPr/>
        <p:txBody>
          <a:bodyPr/>
          <a:lstStyle/>
          <a:p>
            <a:r>
              <a:rPr lang="en-US" dirty="0"/>
              <a:t>Example</a:t>
            </a:r>
          </a:p>
        </p:txBody>
      </p:sp>
      <p:sp>
        <p:nvSpPr>
          <p:cNvPr id="5" name="TextBox 4"/>
          <p:cNvSpPr txBox="1"/>
          <p:nvPr/>
        </p:nvSpPr>
        <p:spPr>
          <a:xfrm>
            <a:off x="721775" y="1944886"/>
            <a:ext cx="3271582" cy="2694545"/>
          </a:xfrm>
          <a:prstGeom prst="rect">
            <a:avLst/>
          </a:prstGeom>
          <a:ln/>
        </p:spPr>
        <p:style>
          <a:lnRef idx="3">
            <a:schemeClr val="lt1"/>
          </a:lnRef>
          <a:fillRef idx="1">
            <a:schemeClr val="dk1"/>
          </a:fillRef>
          <a:effectRef idx="1">
            <a:schemeClr val="dk1"/>
          </a:effectRef>
          <a:fontRef idx="minor">
            <a:schemeClr val="lt1"/>
          </a:fontRef>
        </p:style>
        <p:txBody>
          <a:bodyPr wrap="square" lIns="76416" tIns="38208" rIns="76416" bIns="38208" rtlCol="0">
            <a:spAutoFit/>
          </a:bodyPr>
          <a:lstStyle/>
          <a:p>
            <a:pPr>
              <a:lnSpc>
                <a:spcPct val="150000"/>
              </a:lnSpc>
            </a:pPr>
            <a:r>
              <a:rPr lang="en-US" sz="1645" dirty="0" err="1">
                <a:latin typeface="Consolas"/>
                <a:cs typeface="Consolas"/>
              </a:rPr>
              <a:t>jason</a:t>
            </a:r>
            <a:r>
              <a:rPr lang="en-US" sz="1645" dirty="0">
                <a:latin typeface="Consolas"/>
                <a:cs typeface="Consolas"/>
              </a:rPr>
              <a:t> go kitchen</a:t>
            </a:r>
          </a:p>
          <a:p>
            <a:pPr>
              <a:lnSpc>
                <a:spcPct val="150000"/>
              </a:lnSpc>
            </a:pPr>
            <a:r>
              <a:rPr lang="en-US" sz="1645" dirty="0" err="1">
                <a:latin typeface="Consolas"/>
                <a:cs typeface="Consolas"/>
              </a:rPr>
              <a:t>jason</a:t>
            </a:r>
            <a:r>
              <a:rPr lang="en-US" sz="1645" dirty="0">
                <a:latin typeface="Consolas"/>
                <a:cs typeface="Consolas"/>
              </a:rPr>
              <a:t> get milk</a:t>
            </a:r>
          </a:p>
          <a:p>
            <a:pPr>
              <a:lnSpc>
                <a:spcPct val="150000"/>
              </a:lnSpc>
            </a:pPr>
            <a:r>
              <a:rPr lang="en-US" sz="1645" dirty="0" err="1">
                <a:latin typeface="Consolas"/>
                <a:cs typeface="Consolas"/>
              </a:rPr>
              <a:t>jason</a:t>
            </a:r>
            <a:r>
              <a:rPr lang="en-US" sz="1645" dirty="0">
                <a:latin typeface="Consolas"/>
                <a:cs typeface="Consolas"/>
              </a:rPr>
              <a:t> go office</a:t>
            </a:r>
          </a:p>
          <a:p>
            <a:pPr>
              <a:lnSpc>
                <a:spcPct val="150000"/>
              </a:lnSpc>
            </a:pPr>
            <a:r>
              <a:rPr lang="en-US" sz="1645" dirty="0" err="1">
                <a:latin typeface="Consolas"/>
                <a:cs typeface="Consolas"/>
              </a:rPr>
              <a:t>jason</a:t>
            </a:r>
            <a:r>
              <a:rPr lang="en-US" sz="1645" dirty="0">
                <a:latin typeface="Consolas"/>
                <a:cs typeface="Consolas"/>
              </a:rPr>
              <a:t> drop milk</a:t>
            </a:r>
          </a:p>
          <a:p>
            <a:pPr>
              <a:lnSpc>
                <a:spcPct val="150000"/>
              </a:lnSpc>
            </a:pPr>
            <a:r>
              <a:rPr lang="en-US" sz="1645" dirty="0" err="1">
                <a:latin typeface="Consolas"/>
                <a:cs typeface="Consolas"/>
              </a:rPr>
              <a:t>jason</a:t>
            </a:r>
            <a:r>
              <a:rPr lang="en-US" sz="1645" dirty="0">
                <a:latin typeface="Consolas"/>
                <a:cs typeface="Consolas"/>
              </a:rPr>
              <a:t> go bathroom</a:t>
            </a:r>
          </a:p>
          <a:p>
            <a:pPr>
              <a:lnSpc>
                <a:spcPct val="150000"/>
              </a:lnSpc>
            </a:pPr>
            <a:r>
              <a:rPr lang="en-US" sz="1645" dirty="0">
                <a:latin typeface="Consolas"/>
                <a:cs typeface="Consolas"/>
              </a:rPr>
              <a:t>where is milk ?   A: office</a:t>
            </a:r>
          </a:p>
          <a:p>
            <a:pPr>
              <a:lnSpc>
                <a:spcPct val="150000"/>
              </a:lnSpc>
            </a:pPr>
            <a:r>
              <a:rPr lang="en-US" sz="1645" dirty="0">
                <a:latin typeface="Consolas"/>
                <a:cs typeface="Consolas"/>
              </a:rPr>
              <a:t>where is </a:t>
            </a:r>
            <a:r>
              <a:rPr lang="en-US" sz="1645" dirty="0" err="1">
                <a:latin typeface="Consolas"/>
                <a:cs typeface="Consolas"/>
              </a:rPr>
              <a:t>jason</a:t>
            </a:r>
            <a:r>
              <a:rPr lang="en-US" sz="1645" dirty="0">
                <a:latin typeface="Consolas"/>
                <a:cs typeface="Consolas"/>
              </a:rPr>
              <a:t>? A: bathroom</a:t>
            </a:r>
            <a:endParaRPr lang="en-US" sz="886" dirty="0">
              <a:latin typeface="Consolas"/>
              <a:cs typeface="Consolas"/>
            </a:endParaRPr>
          </a:p>
        </p:txBody>
      </p:sp>
      <p:sp>
        <p:nvSpPr>
          <p:cNvPr id="6" name="TextBox 5"/>
          <p:cNvSpPr txBox="1"/>
          <p:nvPr/>
        </p:nvSpPr>
        <p:spPr>
          <a:xfrm>
            <a:off x="1341239" y="1559124"/>
            <a:ext cx="1798540" cy="292606"/>
          </a:xfrm>
          <a:prstGeom prst="rect">
            <a:avLst/>
          </a:prstGeom>
        </p:spPr>
        <p:style>
          <a:lnRef idx="2">
            <a:schemeClr val="accent4"/>
          </a:lnRef>
          <a:fillRef idx="1">
            <a:schemeClr val="lt1"/>
          </a:fillRef>
          <a:effectRef idx="0">
            <a:schemeClr val="accent4"/>
          </a:effectRef>
          <a:fontRef idx="minor">
            <a:schemeClr val="dk1"/>
          </a:fontRef>
        </p:style>
        <p:txBody>
          <a:bodyPr wrap="square" lIns="76416" tIns="38208" rIns="76416" bIns="38208" rtlCol="0">
            <a:spAutoFit/>
          </a:bodyPr>
          <a:lstStyle/>
          <a:p>
            <a:pPr algn="ctr"/>
            <a:r>
              <a:rPr lang="en-US" b="1" dirty="0">
                <a:solidFill>
                  <a:schemeClr val="tx1"/>
                </a:solidFill>
              </a:rPr>
              <a:t>Command format</a:t>
            </a:r>
          </a:p>
        </p:txBody>
      </p:sp>
      <p:grpSp>
        <p:nvGrpSpPr>
          <p:cNvPr id="10" name="Group 9"/>
          <p:cNvGrpSpPr/>
          <p:nvPr/>
        </p:nvGrpSpPr>
        <p:grpSpPr>
          <a:xfrm>
            <a:off x="5150644" y="1556298"/>
            <a:ext cx="3234665" cy="3076914"/>
            <a:chOff x="7416800" y="2459335"/>
            <a:chExt cx="5111570" cy="4862284"/>
          </a:xfrm>
        </p:grpSpPr>
        <p:sp>
          <p:nvSpPr>
            <p:cNvPr id="4" name="TextBox 3"/>
            <p:cNvSpPr txBox="1"/>
            <p:nvPr/>
          </p:nvSpPr>
          <p:spPr>
            <a:xfrm>
              <a:off x="7416800" y="3073400"/>
              <a:ext cx="5111570" cy="4248219"/>
            </a:xfrm>
            <a:prstGeom prst="rect">
              <a:avLst/>
            </a:prstGeom>
            <a:ln/>
          </p:spPr>
          <p:style>
            <a:lnRef idx="2">
              <a:schemeClr val="dk1"/>
            </a:lnRef>
            <a:fillRef idx="1">
              <a:schemeClr val="lt1"/>
            </a:fillRef>
            <a:effectRef idx="0">
              <a:schemeClr val="dk1"/>
            </a:effectRef>
            <a:fontRef idx="minor">
              <a:schemeClr val="dk1"/>
            </a:fontRef>
          </p:style>
          <p:txBody>
            <a:bodyPr wrap="square" lIns="76416" tIns="38208" rIns="76416" bIns="38208" rtlCol="0">
              <a:spAutoFit/>
            </a:bodyPr>
            <a:lstStyle/>
            <a:p>
              <a:pPr>
                <a:lnSpc>
                  <a:spcPct val="150000"/>
                </a:lnSpc>
              </a:pPr>
              <a:r>
                <a:rPr lang="en-US" sz="1645" dirty="0"/>
                <a:t>Jason went to the kitchen.</a:t>
              </a:r>
            </a:p>
            <a:p>
              <a:pPr>
                <a:lnSpc>
                  <a:spcPct val="150000"/>
                </a:lnSpc>
              </a:pPr>
              <a:r>
                <a:rPr lang="en-US" sz="1645" dirty="0"/>
                <a:t>Jason picked up the milk.</a:t>
              </a:r>
            </a:p>
            <a:p>
              <a:pPr>
                <a:lnSpc>
                  <a:spcPct val="150000"/>
                </a:lnSpc>
              </a:pPr>
              <a:r>
                <a:rPr lang="en-US" sz="1645" dirty="0"/>
                <a:t>Jason travelled to the office.</a:t>
              </a:r>
            </a:p>
            <a:p>
              <a:pPr>
                <a:lnSpc>
                  <a:spcPct val="150000"/>
                </a:lnSpc>
              </a:pPr>
              <a:r>
                <a:rPr lang="en-US" sz="1645" dirty="0"/>
                <a:t>Jason left the milk there.</a:t>
              </a:r>
            </a:p>
            <a:p>
              <a:pPr>
                <a:lnSpc>
                  <a:spcPct val="150000"/>
                </a:lnSpc>
              </a:pPr>
              <a:r>
                <a:rPr lang="en-US" sz="1645" dirty="0"/>
                <a:t>Jason went to the bathroom.</a:t>
              </a:r>
            </a:p>
            <a:p>
              <a:pPr>
                <a:lnSpc>
                  <a:spcPct val="150000"/>
                </a:lnSpc>
              </a:pPr>
              <a:r>
                <a:rPr lang="en-US" sz="1645" dirty="0"/>
                <a:t>Where is the milk now?  </a:t>
              </a:r>
              <a:r>
                <a:rPr lang="en-US" sz="1645" dirty="0">
                  <a:solidFill>
                    <a:srgbClr val="FF0000"/>
                  </a:solidFill>
                </a:rPr>
                <a:t>A: office</a:t>
              </a:r>
              <a:r>
                <a:rPr lang="en-US" sz="1645" dirty="0"/>
                <a:t> </a:t>
              </a:r>
            </a:p>
            <a:p>
              <a:pPr>
                <a:lnSpc>
                  <a:spcPct val="150000"/>
                </a:lnSpc>
              </a:pPr>
              <a:r>
                <a:rPr lang="en-US" sz="1645" dirty="0"/>
                <a:t>Where is Jason? </a:t>
              </a:r>
              <a:r>
                <a:rPr lang="en-US" sz="1645" dirty="0">
                  <a:solidFill>
                    <a:srgbClr val="FF0000"/>
                  </a:solidFill>
                </a:rPr>
                <a:t>A: bathroom</a:t>
              </a:r>
              <a:endParaRPr lang="en-US" sz="1645" dirty="0"/>
            </a:p>
          </p:txBody>
        </p:sp>
        <p:sp>
          <p:nvSpPr>
            <p:cNvPr id="7" name="TextBox 6"/>
            <p:cNvSpPr txBox="1"/>
            <p:nvPr/>
          </p:nvSpPr>
          <p:spPr>
            <a:xfrm>
              <a:off x="9245599" y="2459335"/>
              <a:ext cx="1066800" cy="486364"/>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a:t>Story</a:t>
              </a:r>
            </a:p>
          </p:txBody>
        </p:sp>
      </p:grpSp>
    </p:spTree>
    <p:extLst>
      <p:ext uri="{BB962C8B-B14F-4D97-AF65-F5344CB8AC3E}">
        <p14:creationId xmlns:p14="http://schemas.microsoft.com/office/powerpoint/2010/main" val="257400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S00329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337" y="2909292"/>
            <a:ext cx="1134142" cy="1975104"/>
          </a:xfrm>
          <a:prstGeom prst="rect">
            <a:avLst/>
          </a:prstGeom>
        </p:spPr>
      </p:pic>
      <p:sp>
        <p:nvSpPr>
          <p:cNvPr id="2" name="Title 1"/>
          <p:cNvSpPr>
            <a:spLocks noGrp="1"/>
          </p:cNvSpPr>
          <p:nvPr>
            <p:ph type="title"/>
          </p:nvPr>
        </p:nvSpPr>
        <p:spPr/>
        <p:txBody>
          <a:bodyPr/>
          <a:lstStyle/>
          <a:p>
            <a:r>
              <a:rPr lang="en-US" sz="3037" dirty="0">
                <a:solidFill>
                  <a:srgbClr val="000000"/>
                </a:solidFill>
              </a:rPr>
              <a:t>(T1) Single supporting fact </a:t>
            </a:r>
            <a:r>
              <a:rPr lang="en-US" sz="2025" dirty="0">
                <a:solidFill>
                  <a:srgbClr val="000000"/>
                </a:solidFill>
              </a:rPr>
              <a:t> “where is actor”</a:t>
            </a:r>
          </a:p>
        </p:txBody>
      </p:sp>
      <p:sp>
        <p:nvSpPr>
          <p:cNvPr id="3" name="Content Placeholder 2"/>
          <p:cNvSpPr>
            <a:spLocks noGrp="1"/>
          </p:cNvSpPr>
          <p:nvPr>
            <p:ph idx="1"/>
          </p:nvPr>
        </p:nvSpPr>
        <p:spPr>
          <a:xfrm>
            <a:off x="563163" y="1200152"/>
            <a:ext cx="7770022" cy="3728362"/>
          </a:xfrm>
          <a:ln>
            <a:noFill/>
          </a:ln>
        </p:spPr>
        <p:txBody>
          <a:bodyPr>
            <a:normAutofit/>
          </a:bodyPr>
          <a:lstStyle/>
          <a:p>
            <a:r>
              <a:rPr lang="en-US" dirty="0"/>
              <a:t>A </a:t>
            </a:r>
            <a:r>
              <a:rPr lang="en-US" dirty="0">
                <a:solidFill>
                  <a:schemeClr val="accent2"/>
                </a:solidFill>
              </a:rPr>
              <a:t>single supporting fact, previously given, provides the </a:t>
            </a:r>
            <a:r>
              <a:rPr lang="en-US" dirty="0">
                <a:solidFill>
                  <a:srgbClr val="0070C0"/>
                </a:solidFill>
              </a:rPr>
              <a:t>answer</a:t>
            </a:r>
            <a:r>
              <a:rPr lang="en-US" dirty="0">
                <a:solidFill>
                  <a:srgbClr val="333399"/>
                </a:solidFill>
              </a:rPr>
              <a:t>.</a:t>
            </a:r>
          </a:p>
          <a:p>
            <a:r>
              <a:rPr lang="en-US" dirty="0"/>
              <a:t>Simplest case of this: asking for the location of a person.</a:t>
            </a:r>
          </a:p>
          <a:p>
            <a:endParaRPr lang="en-US" dirty="0"/>
          </a:p>
          <a:p>
            <a:endParaRPr lang="en-US" dirty="0"/>
          </a:p>
          <a:p>
            <a:endParaRPr lang="en-US" dirty="0"/>
          </a:p>
          <a:p>
            <a:endParaRPr lang="en-US" dirty="0"/>
          </a:p>
        </p:txBody>
      </p:sp>
      <p:sp>
        <p:nvSpPr>
          <p:cNvPr id="4" name="TextBox 3"/>
          <p:cNvSpPr txBox="1"/>
          <p:nvPr/>
        </p:nvSpPr>
        <p:spPr>
          <a:xfrm>
            <a:off x="1437680" y="2523530"/>
            <a:ext cx="5359712" cy="875181"/>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45" dirty="0"/>
              <a:t>John is in the playground.</a:t>
            </a:r>
          </a:p>
          <a:p>
            <a:r>
              <a:rPr lang="en-US" sz="1645" dirty="0"/>
              <a:t>Bob is in the office.</a:t>
            </a:r>
          </a:p>
          <a:p>
            <a:r>
              <a:rPr lang="en-US" sz="1645" dirty="0"/>
              <a:t>Where is John? </a:t>
            </a:r>
            <a:r>
              <a:rPr lang="en-US" sz="1645" dirty="0" err="1">
                <a:solidFill>
                  <a:srgbClr val="FF0000"/>
                </a:solidFill>
              </a:rPr>
              <a:t>A:playground</a:t>
            </a:r>
            <a:endParaRPr lang="en-US" sz="1645" dirty="0">
              <a:solidFill>
                <a:srgbClr val="FF0000"/>
              </a:solidFill>
            </a:endParaRPr>
          </a:p>
        </p:txBody>
      </p:sp>
      <p:grpSp>
        <p:nvGrpSpPr>
          <p:cNvPr id="13" name="Group 12"/>
          <p:cNvGrpSpPr/>
          <p:nvPr/>
        </p:nvGrpSpPr>
        <p:grpSpPr>
          <a:xfrm>
            <a:off x="1485900" y="2619971"/>
            <a:ext cx="6743700" cy="292606"/>
            <a:chOff x="1625600" y="4531452"/>
            <a:chExt cx="10656712" cy="462390"/>
          </a:xfrm>
        </p:grpSpPr>
        <p:cxnSp>
          <p:nvCxnSpPr>
            <p:cNvPr id="8" name="Straight Arrow Connector 7"/>
            <p:cNvCxnSpPr/>
            <p:nvPr/>
          </p:nvCxnSpPr>
          <p:spPr>
            <a:xfrm flipH="1">
              <a:off x="5511800" y="4719610"/>
              <a:ext cx="3029510" cy="10639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616564" y="4531452"/>
              <a:ext cx="3665748" cy="46239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76416" tIns="38208" rIns="76416" bIns="38208" rtlCol="0">
              <a:spAutoFit/>
            </a:bodyPr>
            <a:lstStyle/>
            <a:p>
              <a:pPr algn="ctr"/>
              <a:r>
                <a:rPr lang="en-US" dirty="0"/>
                <a:t>SUPPORTING FACT</a:t>
              </a:r>
            </a:p>
          </p:txBody>
        </p:sp>
        <p:cxnSp>
          <p:nvCxnSpPr>
            <p:cNvPr id="10" name="Straight Connector 9"/>
            <p:cNvCxnSpPr/>
            <p:nvPr/>
          </p:nvCxnSpPr>
          <p:spPr bwMode="auto">
            <a:xfrm>
              <a:off x="1625600" y="4978400"/>
              <a:ext cx="3733800" cy="0"/>
            </a:xfrm>
            <a:prstGeom prst="line">
              <a:avLst/>
            </a:prstGeom>
            <a:solidFill>
              <a:srgbClr val="F0C423"/>
            </a:solidFill>
            <a:ln w="57150" cap="flat" cmpd="sng" algn="ctr">
              <a:solidFill>
                <a:srgbClr val="0070C0"/>
              </a:solidFill>
              <a:prstDash val="solid"/>
              <a:round/>
              <a:headEnd type="none" w="med" len="med"/>
              <a:tailEnd type="none" w="med" len="med"/>
            </a:ln>
            <a:effectLst/>
          </p:spPr>
        </p:cxnSp>
      </p:grpSp>
    </p:spTree>
    <p:extLst>
      <p:ext uri="{BB962C8B-B14F-4D97-AF65-F5344CB8AC3E}">
        <p14:creationId xmlns:p14="http://schemas.microsoft.com/office/powerpoint/2010/main" val="7195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(T2) Two supporting facts </a:t>
            </a:r>
            <a:r>
              <a:rPr lang="en-US" sz="2025" dirty="0">
                <a:solidFill>
                  <a:srgbClr val="000000"/>
                </a:solidFill>
              </a:rPr>
              <a:t> “where is </a:t>
            </a:r>
            <a:r>
              <a:rPr lang="en-US" sz="2025" dirty="0" err="1">
                <a:solidFill>
                  <a:srgbClr val="000000"/>
                </a:solidFill>
              </a:rPr>
              <a:t>actor+object</a:t>
            </a:r>
            <a:r>
              <a:rPr lang="en-US" sz="2025" dirty="0">
                <a:solidFill>
                  <a:srgbClr val="000000"/>
                </a:solidFill>
              </a:rPr>
              <a:t>”</a:t>
            </a:r>
          </a:p>
        </p:txBody>
      </p:sp>
      <p:sp>
        <p:nvSpPr>
          <p:cNvPr id="3" name="Content Placeholder 2"/>
          <p:cNvSpPr>
            <a:spLocks noGrp="1"/>
          </p:cNvSpPr>
          <p:nvPr>
            <p:ph idx="1"/>
          </p:nvPr>
        </p:nvSpPr>
        <p:spPr>
          <a:xfrm>
            <a:off x="762596" y="1200151"/>
            <a:ext cx="7618809" cy="3396852"/>
          </a:xfrm>
        </p:spPr>
        <p:txBody>
          <a:bodyPr>
            <a:noAutofit/>
          </a:bodyPr>
          <a:lstStyle/>
          <a:p>
            <a:r>
              <a:rPr lang="en-US" dirty="0">
                <a:solidFill>
                  <a:srgbClr val="000000"/>
                </a:solidFill>
              </a:rPr>
              <a:t>Harder task: </a:t>
            </a:r>
            <a:r>
              <a:rPr lang="en-US" dirty="0">
                <a:solidFill>
                  <a:schemeClr val="accent2"/>
                </a:solidFill>
              </a:rPr>
              <a:t>two supporting statements have to be chained </a:t>
            </a:r>
            <a:r>
              <a:rPr lang="en-US" dirty="0">
                <a:solidFill>
                  <a:srgbClr val="000000"/>
                </a:solidFill>
              </a:rPr>
              <a:t>to answer</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To answer the first question </a:t>
            </a:r>
            <a:r>
              <a:rPr lang="en-US" i="1" dirty="0">
                <a:solidFill>
                  <a:srgbClr val="000000"/>
                </a:solidFill>
              </a:rPr>
              <a:t>Where is the football? </a:t>
            </a:r>
            <a:r>
              <a:rPr lang="en-US" dirty="0">
                <a:solidFill>
                  <a:srgbClr val="000000"/>
                </a:solidFill>
              </a:rPr>
              <a:t>both John picked up the football and John is in the playground are supporting facts</a:t>
            </a:r>
          </a:p>
          <a:p>
            <a:endParaRPr lang="en-US" dirty="0">
              <a:solidFill>
                <a:srgbClr val="000000"/>
              </a:solidFill>
            </a:endParaRPr>
          </a:p>
          <a:p>
            <a:endParaRPr lang="en-US" dirty="0">
              <a:solidFill>
                <a:srgbClr val="000000"/>
              </a:solidFill>
            </a:endParaRPr>
          </a:p>
        </p:txBody>
      </p:sp>
      <p:sp>
        <p:nvSpPr>
          <p:cNvPr id="4" name="TextBox 3"/>
          <p:cNvSpPr txBox="1"/>
          <p:nvPr/>
        </p:nvSpPr>
        <p:spPr>
          <a:xfrm>
            <a:off x="1522507" y="1932569"/>
            <a:ext cx="5359712" cy="1634620"/>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John is in the playground.</a:t>
            </a:r>
          </a:p>
          <a:p>
            <a:r>
              <a:rPr lang="en-US" sz="1600" dirty="0"/>
              <a:t>Bob is in the office.</a:t>
            </a:r>
          </a:p>
          <a:p>
            <a:r>
              <a:rPr lang="en-US" sz="1600" dirty="0"/>
              <a:t>John picked up the football.</a:t>
            </a:r>
          </a:p>
          <a:p>
            <a:r>
              <a:rPr lang="en-US" sz="1600" dirty="0"/>
              <a:t>Bob went to the kitchen.</a:t>
            </a:r>
          </a:p>
          <a:p>
            <a:r>
              <a:rPr lang="en-US" sz="1600" dirty="0"/>
              <a:t>Where is the football?  </a:t>
            </a:r>
            <a:r>
              <a:rPr lang="en-US" sz="1600" dirty="0" err="1">
                <a:solidFill>
                  <a:srgbClr val="FF0000"/>
                </a:solidFill>
              </a:rPr>
              <a:t>A:playground</a:t>
            </a:r>
            <a:endParaRPr lang="en-US" sz="1600" dirty="0">
              <a:solidFill>
                <a:srgbClr val="FF0000"/>
              </a:solidFill>
            </a:endParaRPr>
          </a:p>
          <a:p>
            <a:r>
              <a:rPr lang="en-US" sz="1600" dirty="0">
                <a:solidFill>
                  <a:srgbClr val="0070C0"/>
                </a:solidFill>
              </a:rPr>
              <a:t>Where was Bob before the kitchen? </a:t>
            </a:r>
            <a:r>
              <a:rPr lang="en-US" sz="1600" dirty="0" err="1">
                <a:solidFill>
                  <a:srgbClr val="FF0000"/>
                </a:solidFill>
              </a:rPr>
              <a:t>A:office</a:t>
            </a:r>
            <a:endParaRPr lang="en-US" sz="1600" dirty="0">
              <a:solidFill>
                <a:srgbClr val="FF0000"/>
              </a:solidFill>
            </a:endParaRPr>
          </a:p>
        </p:txBody>
      </p:sp>
      <p:grpSp>
        <p:nvGrpSpPr>
          <p:cNvPr id="19" name="Group 18"/>
          <p:cNvGrpSpPr/>
          <p:nvPr/>
        </p:nvGrpSpPr>
        <p:grpSpPr>
          <a:xfrm>
            <a:off x="1582341" y="2041327"/>
            <a:ext cx="6811364" cy="774809"/>
            <a:chOff x="1778000" y="3225800"/>
            <a:chExt cx="10763636" cy="1224390"/>
          </a:xfrm>
        </p:grpSpPr>
        <p:cxnSp>
          <p:nvCxnSpPr>
            <p:cNvPr id="12" name="Straight Arrow Connector 11"/>
            <p:cNvCxnSpPr/>
            <p:nvPr/>
          </p:nvCxnSpPr>
          <p:spPr>
            <a:xfrm flipH="1">
              <a:off x="6064637" y="4175958"/>
              <a:ext cx="3029510" cy="10639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169399" y="3987800"/>
              <a:ext cx="3372237" cy="46239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76416" tIns="38208" rIns="76416" bIns="38208" rtlCol="0">
              <a:spAutoFit/>
            </a:bodyPr>
            <a:lstStyle/>
            <a:p>
              <a:pPr algn="ctr"/>
              <a:r>
                <a:rPr lang="en-US" dirty="0"/>
                <a:t>SUPPORTING FACT</a:t>
              </a:r>
            </a:p>
          </p:txBody>
        </p:sp>
        <p:cxnSp>
          <p:nvCxnSpPr>
            <p:cNvPr id="14" name="Straight Connector 13"/>
            <p:cNvCxnSpPr/>
            <p:nvPr/>
          </p:nvCxnSpPr>
          <p:spPr bwMode="auto">
            <a:xfrm flipV="1">
              <a:off x="1778000" y="4434748"/>
              <a:ext cx="4038600" cy="10252"/>
            </a:xfrm>
            <a:prstGeom prst="line">
              <a:avLst/>
            </a:prstGeom>
            <a:solidFill>
              <a:srgbClr val="F0C423"/>
            </a:solidFill>
            <a:ln w="57150" cap="flat" cmpd="sng" algn="ctr">
              <a:solidFill>
                <a:srgbClr val="0070C0"/>
              </a:solidFill>
              <a:prstDash val="solid"/>
              <a:round/>
              <a:headEnd type="none" w="med" len="med"/>
              <a:tailEnd type="none" w="med" len="med"/>
            </a:ln>
            <a:effectLst/>
          </p:spPr>
        </p:cxnSp>
        <p:cxnSp>
          <p:nvCxnSpPr>
            <p:cNvPr id="15" name="Straight Arrow Connector 14"/>
            <p:cNvCxnSpPr/>
            <p:nvPr/>
          </p:nvCxnSpPr>
          <p:spPr>
            <a:xfrm flipH="1">
              <a:off x="5664200" y="3413958"/>
              <a:ext cx="3410510" cy="116642"/>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149962" y="3225800"/>
              <a:ext cx="3372237" cy="46239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76416" tIns="38208" rIns="76416" bIns="38208" rtlCol="0">
              <a:spAutoFit/>
            </a:bodyPr>
            <a:lstStyle/>
            <a:p>
              <a:pPr algn="ctr"/>
              <a:r>
                <a:rPr lang="en-US" dirty="0"/>
                <a:t>SUPPORTING FACT</a:t>
              </a:r>
            </a:p>
          </p:txBody>
        </p:sp>
        <p:cxnSp>
          <p:nvCxnSpPr>
            <p:cNvPr id="17" name="Straight Connector 16"/>
            <p:cNvCxnSpPr/>
            <p:nvPr/>
          </p:nvCxnSpPr>
          <p:spPr bwMode="auto">
            <a:xfrm>
              <a:off x="1778000" y="3672748"/>
              <a:ext cx="3733800" cy="0"/>
            </a:xfrm>
            <a:prstGeom prst="line">
              <a:avLst/>
            </a:prstGeom>
            <a:solidFill>
              <a:srgbClr val="F0C423"/>
            </a:solidFill>
            <a:ln w="57150" cap="flat" cmpd="sng" algn="ctr">
              <a:solidFill>
                <a:srgbClr val="0070C0"/>
              </a:solidFill>
              <a:prstDash val="solid"/>
              <a:round/>
              <a:headEnd type="none" w="med" len="med"/>
              <a:tailEnd type="none" w="med" len="med"/>
            </a:ln>
            <a:effectLst/>
          </p:spPr>
        </p:cxnSp>
      </p:grpSp>
      <p:pic>
        <p:nvPicPr>
          <p:cNvPr id="6" name="Picture 5" descr="LS0034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94" y="1850374"/>
            <a:ext cx="964406" cy="1975104"/>
          </a:xfrm>
          <a:prstGeom prst="rect">
            <a:avLst/>
          </a:prstGeom>
        </p:spPr>
      </p:pic>
    </p:spTree>
    <p:extLst>
      <p:ext uri="{BB962C8B-B14F-4D97-AF65-F5344CB8AC3E}">
        <p14:creationId xmlns:p14="http://schemas.microsoft.com/office/powerpoint/2010/main" val="192958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049" y="434636"/>
            <a:ext cx="7522369" cy="417909"/>
          </a:xfrm>
        </p:spPr>
        <p:txBody>
          <a:bodyPr/>
          <a:lstStyle/>
          <a:p>
            <a:r>
              <a:rPr lang="en-US" sz="3037" dirty="0"/>
              <a:t>(T3) Three supporting facts</a:t>
            </a:r>
          </a:p>
        </p:txBody>
      </p:sp>
      <p:sp>
        <p:nvSpPr>
          <p:cNvPr id="3" name="Content Placeholder 2"/>
          <p:cNvSpPr>
            <a:spLocks noGrp="1"/>
          </p:cNvSpPr>
          <p:nvPr>
            <p:ph idx="1"/>
          </p:nvPr>
        </p:nvSpPr>
        <p:spPr>
          <a:xfrm>
            <a:off x="563162" y="1264879"/>
            <a:ext cx="8123639" cy="824884"/>
          </a:xfrm>
        </p:spPr>
        <p:txBody>
          <a:bodyPr>
            <a:noAutofit/>
          </a:bodyPr>
          <a:lstStyle/>
          <a:p>
            <a:r>
              <a:rPr lang="en-US" dirty="0">
                <a:solidFill>
                  <a:srgbClr val="000000"/>
                </a:solidFill>
              </a:rPr>
              <a:t>Similarly, one can make a task with </a:t>
            </a:r>
            <a:r>
              <a:rPr lang="en-US" dirty="0">
                <a:solidFill>
                  <a:srgbClr val="0070C0"/>
                </a:solidFill>
              </a:rPr>
              <a:t>three supporting facts:</a:t>
            </a:r>
          </a:p>
          <a:p>
            <a:endParaRPr lang="en-US" dirty="0">
              <a:solidFill>
                <a:srgbClr val="0070C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p>
          <a:p>
            <a:r>
              <a:rPr lang="en-US" dirty="0"/>
              <a:t>The first three statements are all required to answer this.</a:t>
            </a:r>
          </a:p>
          <a:p>
            <a:endParaRPr lang="en-US" dirty="0">
              <a:solidFill>
                <a:srgbClr val="000000"/>
              </a:solidFill>
            </a:endParaRPr>
          </a:p>
          <a:p>
            <a:endParaRPr lang="en-US" dirty="0">
              <a:solidFill>
                <a:srgbClr val="000000"/>
              </a:solidFill>
            </a:endParaRPr>
          </a:p>
        </p:txBody>
      </p:sp>
      <p:sp>
        <p:nvSpPr>
          <p:cNvPr id="4" name="TextBox 3"/>
          <p:cNvSpPr txBox="1"/>
          <p:nvPr/>
        </p:nvSpPr>
        <p:spPr>
          <a:xfrm>
            <a:off x="1522508" y="1932569"/>
            <a:ext cx="4729206" cy="1381473"/>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John picked up the apple.</a:t>
            </a:r>
          </a:p>
          <a:p>
            <a:r>
              <a:rPr lang="en-US" sz="1600" dirty="0"/>
              <a:t>John went to the office.</a:t>
            </a:r>
          </a:p>
          <a:p>
            <a:r>
              <a:rPr lang="en-US" sz="1600" dirty="0"/>
              <a:t>John went to the kitchen.</a:t>
            </a:r>
          </a:p>
          <a:p>
            <a:r>
              <a:rPr lang="en-US" sz="1600" dirty="0"/>
              <a:t>John dropped the apple.</a:t>
            </a:r>
          </a:p>
          <a:p>
            <a:r>
              <a:rPr lang="en-US" sz="1600" dirty="0"/>
              <a:t>Where was the apple before the kitchen? </a:t>
            </a:r>
            <a:r>
              <a:rPr lang="en-US" sz="1600" dirty="0" err="1">
                <a:solidFill>
                  <a:srgbClr val="FF0000"/>
                </a:solidFill>
              </a:rPr>
              <a:t>A:office</a:t>
            </a:r>
            <a:endParaRPr lang="en-US" sz="1600" dirty="0">
              <a:solidFill>
                <a:srgbClr val="FF0000"/>
              </a:solidFill>
            </a:endParaRPr>
          </a:p>
        </p:txBody>
      </p:sp>
      <p:pic>
        <p:nvPicPr>
          <p:cNvPr id="5" name="Picture 4" descr="AA0263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355" y="2089547"/>
            <a:ext cx="1453673" cy="1446609"/>
          </a:xfrm>
          <a:prstGeom prst="rect">
            <a:avLst/>
          </a:prstGeom>
        </p:spPr>
      </p:pic>
    </p:spTree>
    <p:extLst>
      <p:ext uri="{BB962C8B-B14F-4D97-AF65-F5344CB8AC3E}">
        <p14:creationId xmlns:p14="http://schemas.microsoft.com/office/powerpoint/2010/main" val="3658549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(T4) Two argument relations: </a:t>
            </a:r>
            <a:r>
              <a:rPr lang="en-US" sz="3037" dirty="0" err="1">
                <a:solidFill>
                  <a:srgbClr val="000000"/>
                </a:solidFill>
              </a:rPr>
              <a:t>subj</a:t>
            </a:r>
            <a:r>
              <a:rPr lang="en-US" sz="3037" dirty="0">
                <a:solidFill>
                  <a:srgbClr val="000000"/>
                </a:solidFill>
              </a:rPr>
              <a:t> vs. obj.</a:t>
            </a:r>
          </a:p>
        </p:txBody>
      </p:sp>
      <p:sp>
        <p:nvSpPr>
          <p:cNvPr id="3" name="Content Placeholder 2"/>
          <p:cNvSpPr>
            <a:spLocks noGrp="1"/>
          </p:cNvSpPr>
          <p:nvPr>
            <p:ph idx="1"/>
          </p:nvPr>
        </p:nvSpPr>
        <p:spPr>
          <a:xfrm>
            <a:off x="810816" y="1264878"/>
            <a:ext cx="7522369" cy="1139274"/>
          </a:xfrm>
        </p:spPr>
        <p:txBody>
          <a:bodyPr>
            <a:noAutofit/>
          </a:bodyPr>
          <a:lstStyle/>
          <a:p>
            <a:r>
              <a:rPr lang="en-US" dirty="0">
                <a:solidFill>
                  <a:srgbClr val="000000"/>
                </a:solidFill>
              </a:rPr>
              <a:t>To answer questions the </a:t>
            </a:r>
            <a:r>
              <a:rPr lang="en-US" dirty="0">
                <a:solidFill>
                  <a:srgbClr val="0070C0"/>
                </a:solidFill>
              </a:rPr>
              <a:t>ability to differentiate and recognize subjects and objects is crucial</a:t>
            </a:r>
          </a:p>
          <a:p>
            <a:r>
              <a:rPr lang="en-US" dirty="0">
                <a:solidFill>
                  <a:srgbClr val="000000"/>
                </a:solidFill>
              </a:rPr>
              <a:t>Extreme case - </a:t>
            </a:r>
            <a:r>
              <a:rPr lang="en-US" dirty="0">
                <a:solidFill>
                  <a:srgbClr val="0070C0"/>
                </a:solidFill>
              </a:rPr>
              <a:t>sentences feature re-ordered words:</a:t>
            </a:r>
          </a:p>
          <a:p>
            <a:endParaRPr lang="en-US" dirty="0">
              <a:solidFill>
                <a:srgbClr val="0070C0"/>
              </a:solidFill>
            </a:endParaRPr>
          </a:p>
          <a:p>
            <a:endParaRPr lang="en-US" dirty="0">
              <a:solidFill>
                <a:srgbClr val="000000"/>
              </a:solidFill>
            </a:endParaRPr>
          </a:p>
          <a:p>
            <a:endParaRPr lang="en-US" dirty="0">
              <a:solidFill>
                <a:srgbClr val="000000"/>
              </a:solidFill>
            </a:endParaRPr>
          </a:p>
          <a:p>
            <a:endParaRPr lang="en-US" dirty="0"/>
          </a:p>
          <a:p>
            <a:endParaRPr lang="en-US" dirty="0"/>
          </a:p>
          <a:p>
            <a:r>
              <a:rPr lang="en-US" dirty="0"/>
              <a:t>The two questions above have exactly the same words, but in a different order, and different answers.</a:t>
            </a:r>
          </a:p>
          <a:p>
            <a:r>
              <a:rPr lang="en-US" dirty="0"/>
              <a:t>So </a:t>
            </a:r>
            <a:r>
              <a:rPr lang="en-US" dirty="0">
                <a:solidFill>
                  <a:srgbClr val="333399"/>
                </a:solidFill>
              </a:rPr>
              <a:t>a </a:t>
            </a:r>
            <a:r>
              <a:rPr lang="en-US" dirty="0">
                <a:solidFill>
                  <a:srgbClr val="0070C0"/>
                </a:solidFill>
              </a:rPr>
              <a:t>bag-of-words will not work.</a:t>
            </a:r>
          </a:p>
          <a:p>
            <a:endParaRPr lang="en-US" dirty="0">
              <a:solidFill>
                <a:srgbClr val="000000"/>
              </a:solidFill>
            </a:endParaRPr>
          </a:p>
          <a:p>
            <a:endParaRPr lang="en-US" dirty="0">
              <a:solidFill>
                <a:srgbClr val="000000"/>
              </a:solidFill>
            </a:endParaRPr>
          </a:p>
        </p:txBody>
      </p:sp>
      <p:sp>
        <p:nvSpPr>
          <p:cNvPr id="4" name="TextBox 3"/>
          <p:cNvSpPr txBox="1"/>
          <p:nvPr/>
        </p:nvSpPr>
        <p:spPr>
          <a:xfrm>
            <a:off x="1559568" y="2415743"/>
            <a:ext cx="4192493" cy="1100627"/>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office is north of the bedroom.</a:t>
            </a:r>
          </a:p>
          <a:p>
            <a:r>
              <a:rPr lang="en-US" sz="1600" dirty="0"/>
              <a:t>The bedroom is north of the bathroom.</a:t>
            </a:r>
          </a:p>
          <a:p>
            <a:r>
              <a:rPr lang="en-US" sz="1600" dirty="0"/>
              <a:t>What is north of the bedroom? </a:t>
            </a:r>
            <a:r>
              <a:rPr lang="en-US" sz="1600" dirty="0" err="1">
                <a:solidFill>
                  <a:srgbClr val="FF0000"/>
                </a:solidFill>
              </a:rPr>
              <a:t>A:office</a:t>
            </a:r>
            <a:endParaRPr lang="en-US" sz="1600" dirty="0">
              <a:solidFill>
                <a:srgbClr val="FF0000"/>
              </a:solidFill>
            </a:endParaRPr>
          </a:p>
          <a:p>
            <a:r>
              <a:rPr lang="en-US" sz="1600" dirty="0"/>
              <a:t>What is the bedroom north of? </a:t>
            </a:r>
            <a:r>
              <a:rPr lang="en-US" sz="1600" dirty="0" err="1">
                <a:solidFill>
                  <a:srgbClr val="FF0000"/>
                </a:solidFill>
              </a:rPr>
              <a:t>A:bathroom</a:t>
            </a:r>
            <a:endParaRPr lang="en-US" sz="1600" dirty="0">
              <a:solidFill>
                <a:srgbClr val="FF0000"/>
              </a:solidFill>
            </a:endParaRPr>
          </a:p>
        </p:txBody>
      </p:sp>
      <p:pic>
        <p:nvPicPr>
          <p:cNvPr id="5" name="Picture 4" descr="TR0030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812" y="2371466"/>
            <a:ext cx="1350169" cy="1453809"/>
          </a:xfrm>
          <a:prstGeom prst="rect">
            <a:avLst/>
          </a:prstGeom>
        </p:spPr>
      </p:pic>
    </p:spTree>
    <p:extLst>
      <p:ext uri="{BB962C8B-B14F-4D97-AF65-F5344CB8AC3E}">
        <p14:creationId xmlns:p14="http://schemas.microsoft.com/office/powerpoint/2010/main" val="345113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14A2-308D-074C-B5CC-66E379BEFFB5}"/>
              </a:ext>
            </a:extLst>
          </p:cNvPr>
          <p:cNvSpPr>
            <a:spLocks noGrp="1"/>
          </p:cNvSpPr>
          <p:nvPr>
            <p:ph type="title"/>
          </p:nvPr>
        </p:nvSpPr>
        <p:spPr/>
        <p:txBody>
          <a:bodyPr/>
          <a:lstStyle/>
          <a:p>
            <a:r>
              <a:rPr lang="en-US" dirty="0"/>
              <a:t>Quick schedule</a:t>
            </a:r>
          </a:p>
        </p:txBody>
      </p:sp>
      <p:sp>
        <p:nvSpPr>
          <p:cNvPr id="3" name="Text Placeholder 2">
            <a:extLst>
              <a:ext uri="{FF2B5EF4-FFF2-40B4-BE49-F238E27FC236}">
                <a16:creationId xmlns:a16="http://schemas.microsoft.com/office/drawing/2014/main" id="{6D23BC4B-F915-814B-A3DC-C1C673531799}"/>
              </a:ext>
            </a:extLst>
          </p:cNvPr>
          <p:cNvSpPr>
            <a:spLocks noGrp="1"/>
          </p:cNvSpPr>
          <p:nvPr>
            <p:ph type="body" idx="1"/>
          </p:nvPr>
        </p:nvSpPr>
        <p:spPr>
          <a:xfrm>
            <a:off x="109994" y="1132271"/>
            <a:ext cx="8911164" cy="3416400"/>
          </a:xfrm>
        </p:spPr>
        <p:txBody>
          <a:bodyPr/>
          <a:lstStyle/>
          <a:p>
            <a:r>
              <a:rPr lang="en-US" dirty="0"/>
              <a:t>Monday: 2pm </a:t>
            </a:r>
            <a:r>
              <a:rPr lang="en-US" dirty="0">
                <a:solidFill>
                  <a:srgbClr val="0070C0"/>
                </a:solidFill>
              </a:rPr>
              <a:t>lecture “Machine Reading” </a:t>
            </a:r>
            <a:r>
              <a:rPr lang="en-US" dirty="0"/>
              <a:t>[Antoine]</a:t>
            </a:r>
          </a:p>
          <a:p>
            <a:endParaRPr lang="en-US" dirty="0"/>
          </a:p>
          <a:p>
            <a:r>
              <a:rPr lang="en-US" dirty="0"/>
              <a:t>Tuesday: 9am </a:t>
            </a:r>
            <a:r>
              <a:rPr lang="en-US" dirty="0">
                <a:solidFill>
                  <a:srgbClr val="0070C0"/>
                </a:solidFill>
              </a:rPr>
              <a:t>labs “Machine Reading” </a:t>
            </a:r>
            <a:r>
              <a:rPr lang="en-US" dirty="0"/>
              <a:t>[Angela/Louis] + </a:t>
            </a:r>
            <a:r>
              <a:rPr lang="en-US" dirty="0">
                <a:solidFill>
                  <a:srgbClr val="0070C0"/>
                </a:solidFill>
              </a:rPr>
              <a:t>office hours </a:t>
            </a:r>
            <a:r>
              <a:rPr lang="en-US" dirty="0"/>
              <a:t>11m [All]</a:t>
            </a:r>
          </a:p>
          <a:p>
            <a:endParaRPr lang="en-US" dirty="0"/>
          </a:p>
          <a:p>
            <a:r>
              <a:rPr lang="en-US" dirty="0"/>
              <a:t>Wednesday: 2pm </a:t>
            </a:r>
            <a:r>
              <a:rPr lang="en-US" dirty="0">
                <a:solidFill>
                  <a:srgbClr val="0070C0"/>
                </a:solidFill>
              </a:rPr>
              <a:t>lecture “Question Answering” </a:t>
            </a:r>
            <a:r>
              <a:rPr lang="en-US" dirty="0"/>
              <a:t>[Antoine] + </a:t>
            </a:r>
            <a:r>
              <a:rPr lang="en-US" dirty="0">
                <a:solidFill>
                  <a:srgbClr val="0070C0"/>
                </a:solidFill>
              </a:rPr>
              <a:t>office hours </a:t>
            </a:r>
            <a:r>
              <a:rPr lang="en-US" dirty="0"/>
              <a:t>4pm [All]</a:t>
            </a:r>
          </a:p>
          <a:p>
            <a:endParaRPr lang="en-US" dirty="0"/>
          </a:p>
          <a:p>
            <a:r>
              <a:rPr lang="en-US" dirty="0"/>
              <a:t>Thursday: 9am </a:t>
            </a:r>
            <a:r>
              <a:rPr lang="en-US" dirty="0">
                <a:solidFill>
                  <a:srgbClr val="0070C0"/>
                </a:solidFill>
              </a:rPr>
              <a:t>lecture “Dialog” </a:t>
            </a:r>
            <a:r>
              <a:rPr lang="en-US" dirty="0"/>
              <a:t>[Antoine] + 11:15am </a:t>
            </a:r>
            <a:r>
              <a:rPr lang="en-US" dirty="0">
                <a:solidFill>
                  <a:srgbClr val="0070C0"/>
                </a:solidFill>
              </a:rPr>
              <a:t>exam</a:t>
            </a:r>
            <a:r>
              <a:rPr lang="en-US" dirty="0"/>
              <a:t> [All]</a:t>
            </a:r>
          </a:p>
          <a:p>
            <a:endParaRPr lang="en-US" dirty="0"/>
          </a:p>
          <a:p>
            <a:r>
              <a:rPr lang="en-US" dirty="0"/>
              <a:t>Friday: 2pm </a:t>
            </a:r>
            <a:r>
              <a:rPr lang="en-US" dirty="0">
                <a:solidFill>
                  <a:srgbClr val="0070C0"/>
                </a:solidFill>
              </a:rPr>
              <a:t>labs </a:t>
            </a:r>
            <a:r>
              <a:rPr lang="en-US" dirty="0"/>
              <a:t>“</a:t>
            </a:r>
            <a:r>
              <a:rPr lang="en-US" dirty="0">
                <a:solidFill>
                  <a:srgbClr val="0070C0"/>
                </a:solidFill>
              </a:rPr>
              <a:t>Dialog</a:t>
            </a:r>
            <a:r>
              <a:rPr lang="en-US" dirty="0"/>
              <a:t>” [Angela/louis]</a:t>
            </a:r>
          </a:p>
          <a:p>
            <a:endParaRPr lang="en-US" dirty="0"/>
          </a:p>
          <a:p>
            <a:pPr marL="596900" lvl="1" indent="0">
              <a:buNone/>
            </a:pPr>
            <a:endParaRPr lang="en-US" dirty="0"/>
          </a:p>
        </p:txBody>
      </p:sp>
      <p:sp>
        <p:nvSpPr>
          <p:cNvPr id="4" name="Slide Number Placeholder 3">
            <a:extLst>
              <a:ext uri="{FF2B5EF4-FFF2-40B4-BE49-F238E27FC236}">
                <a16:creationId xmlns:a16="http://schemas.microsoft.com/office/drawing/2014/main" id="{E1DDFE0D-2481-AE4D-BCA2-71AF5C3EEF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2877459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(T6) Yes/No questions</a:t>
            </a:r>
          </a:p>
        </p:txBody>
      </p:sp>
      <p:sp>
        <p:nvSpPr>
          <p:cNvPr id="3" name="Content Placeholder 2"/>
          <p:cNvSpPr>
            <a:spLocks noGrp="1"/>
          </p:cNvSpPr>
          <p:nvPr>
            <p:ph idx="1"/>
          </p:nvPr>
        </p:nvSpPr>
        <p:spPr>
          <a:xfrm>
            <a:off x="563162" y="1264878"/>
            <a:ext cx="8123639" cy="1139274"/>
          </a:xfrm>
        </p:spPr>
        <p:txBody>
          <a:bodyPr>
            <a:normAutofit/>
          </a:bodyPr>
          <a:lstStyle/>
          <a:p>
            <a:r>
              <a:rPr lang="en-US" dirty="0">
                <a:solidFill>
                  <a:srgbClr val="000000"/>
                </a:solidFill>
              </a:rPr>
              <a:t>This task tests, in the simplest case possible (with a single supporting fact) the ability of a model </a:t>
            </a:r>
            <a:r>
              <a:rPr lang="en-US" dirty="0">
                <a:solidFill>
                  <a:srgbClr val="0070C0"/>
                </a:solidFill>
              </a:rPr>
              <a:t>to answer true/false </a:t>
            </a:r>
            <a:r>
              <a:rPr lang="en-US" dirty="0">
                <a:solidFill>
                  <a:srgbClr val="000000"/>
                </a:solidFill>
              </a:rPr>
              <a:t>type questions:</a:t>
            </a:r>
          </a:p>
        </p:txBody>
      </p:sp>
      <p:sp>
        <p:nvSpPr>
          <p:cNvPr id="4" name="TextBox 3"/>
          <p:cNvSpPr txBox="1"/>
          <p:nvPr/>
        </p:nvSpPr>
        <p:spPr>
          <a:xfrm>
            <a:off x="1630560" y="2295056"/>
            <a:ext cx="4255600" cy="1100627"/>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John is in the playground.</a:t>
            </a:r>
          </a:p>
          <a:p>
            <a:r>
              <a:rPr lang="en-US" sz="1600" dirty="0"/>
              <a:t>Daniel picks up the milk.</a:t>
            </a:r>
          </a:p>
          <a:p>
            <a:r>
              <a:rPr lang="en-US" sz="1600" dirty="0"/>
              <a:t>Is John in the classroom? </a:t>
            </a:r>
            <a:r>
              <a:rPr lang="en-US" sz="1600" dirty="0" err="1">
                <a:solidFill>
                  <a:srgbClr val="FF0000"/>
                </a:solidFill>
              </a:rPr>
              <a:t>A:no</a:t>
            </a:r>
            <a:endParaRPr lang="en-US" sz="1600" dirty="0">
              <a:solidFill>
                <a:srgbClr val="FF0000"/>
              </a:solidFill>
            </a:endParaRPr>
          </a:p>
          <a:p>
            <a:r>
              <a:rPr lang="en-US" sz="1600" dirty="0"/>
              <a:t>Does Daniel have the milk? </a:t>
            </a:r>
            <a:r>
              <a:rPr lang="en-US" sz="1600" dirty="0" err="1">
                <a:solidFill>
                  <a:srgbClr val="FF0000"/>
                </a:solidFill>
              </a:rPr>
              <a:t>A:yes</a:t>
            </a:r>
            <a:endParaRPr lang="en-US" sz="1600" dirty="0">
              <a:solidFill>
                <a:srgbClr val="FF0000"/>
              </a:solidFill>
            </a:endParaRPr>
          </a:p>
        </p:txBody>
      </p:sp>
      <p:grpSp>
        <p:nvGrpSpPr>
          <p:cNvPr id="7" name="Group 6"/>
          <p:cNvGrpSpPr/>
          <p:nvPr/>
        </p:nvGrpSpPr>
        <p:grpSpPr>
          <a:xfrm>
            <a:off x="457200" y="1848446"/>
            <a:ext cx="997839" cy="2685428"/>
            <a:chOff x="0" y="2921000"/>
            <a:chExt cx="1576832" cy="4243640"/>
          </a:xfrm>
        </p:grpSpPr>
        <p:pic>
          <p:nvPicPr>
            <p:cNvPr id="5" name="Picture 4" descr="200387650-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1000"/>
              <a:ext cx="1576832" cy="4243640"/>
            </a:xfrm>
            <a:prstGeom prst="rect">
              <a:avLst/>
            </a:prstGeom>
          </p:spPr>
        </p:pic>
        <p:sp>
          <p:nvSpPr>
            <p:cNvPr id="6" name="TextBox 5"/>
            <p:cNvSpPr txBox="1"/>
            <p:nvPr/>
          </p:nvSpPr>
          <p:spPr>
            <a:xfrm>
              <a:off x="406400" y="4004721"/>
              <a:ext cx="1109201" cy="486364"/>
            </a:xfrm>
            <a:prstGeom prst="rect">
              <a:avLst/>
            </a:prstGeom>
            <a:noFill/>
          </p:spPr>
          <p:txBody>
            <a:bodyPr wrap="square" rtlCol="0">
              <a:spAutoFit/>
            </a:bodyPr>
            <a:lstStyle/>
            <a:p>
              <a:r>
                <a:rPr lang="en-US" dirty="0"/>
                <a:t>YES</a:t>
              </a:r>
            </a:p>
          </p:txBody>
        </p:sp>
      </p:grpSp>
      <p:grpSp>
        <p:nvGrpSpPr>
          <p:cNvPr id="11" name="Group 10"/>
          <p:cNvGrpSpPr/>
          <p:nvPr/>
        </p:nvGrpSpPr>
        <p:grpSpPr>
          <a:xfrm>
            <a:off x="7224118" y="1993106"/>
            <a:ext cx="1248414" cy="2508346"/>
            <a:chOff x="10083800" y="3148194"/>
            <a:chExt cx="1972803" cy="3963806"/>
          </a:xfrm>
        </p:grpSpPr>
        <p:pic>
          <p:nvPicPr>
            <p:cNvPr id="9" name="Picture 8" descr="skd181979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3800" y="3148194"/>
              <a:ext cx="1972803" cy="3963806"/>
            </a:xfrm>
            <a:prstGeom prst="rect">
              <a:avLst/>
            </a:prstGeom>
          </p:spPr>
        </p:pic>
        <p:sp>
          <p:nvSpPr>
            <p:cNvPr id="10" name="TextBox 9"/>
            <p:cNvSpPr txBox="1"/>
            <p:nvPr/>
          </p:nvSpPr>
          <p:spPr>
            <a:xfrm rot="21382265">
              <a:off x="10552042" y="4045727"/>
              <a:ext cx="1363204" cy="729545"/>
            </a:xfrm>
            <a:prstGeom prst="rect">
              <a:avLst/>
            </a:prstGeom>
            <a:noFill/>
          </p:spPr>
          <p:txBody>
            <a:bodyPr wrap="square" rtlCol="0">
              <a:spAutoFit/>
            </a:bodyPr>
            <a:lstStyle/>
            <a:p>
              <a:r>
                <a:rPr lang="en-US" sz="2400" dirty="0">
                  <a:solidFill>
                    <a:schemeClr val="tx1"/>
                  </a:solidFill>
                </a:rPr>
                <a:t>NO</a:t>
              </a:r>
            </a:p>
          </p:txBody>
        </p:sp>
      </p:grpSp>
    </p:spTree>
    <p:extLst>
      <p:ext uri="{BB962C8B-B14F-4D97-AF65-F5344CB8AC3E}">
        <p14:creationId xmlns:p14="http://schemas.microsoft.com/office/powerpoint/2010/main" val="1253713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(T7) Counting</a:t>
            </a:r>
          </a:p>
        </p:txBody>
      </p:sp>
      <p:sp>
        <p:nvSpPr>
          <p:cNvPr id="3" name="Content Placeholder 2"/>
          <p:cNvSpPr>
            <a:spLocks noGrp="1"/>
          </p:cNvSpPr>
          <p:nvPr>
            <p:ph idx="1"/>
          </p:nvPr>
        </p:nvSpPr>
        <p:spPr>
          <a:xfrm>
            <a:off x="563162" y="1264878"/>
            <a:ext cx="8123639" cy="1139274"/>
          </a:xfrm>
        </p:spPr>
        <p:txBody>
          <a:bodyPr>
            <a:normAutofit/>
          </a:bodyPr>
          <a:lstStyle/>
          <a:p>
            <a:r>
              <a:rPr lang="en-US" dirty="0">
                <a:solidFill>
                  <a:srgbClr val="000000"/>
                </a:solidFill>
              </a:rPr>
              <a:t>This task tests the ability of the QA system to perform </a:t>
            </a:r>
            <a:r>
              <a:rPr lang="en-US" dirty="0">
                <a:solidFill>
                  <a:srgbClr val="0070C0"/>
                </a:solidFill>
              </a:rPr>
              <a:t>simple counting operations</a:t>
            </a:r>
            <a:r>
              <a:rPr lang="en-US" dirty="0">
                <a:solidFill>
                  <a:srgbClr val="000000"/>
                </a:solidFill>
              </a:rPr>
              <a:t>, by asking about the number of objects with a certain property:</a:t>
            </a:r>
          </a:p>
        </p:txBody>
      </p:sp>
      <p:sp>
        <p:nvSpPr>
          <p:cNvPr id="4" name="TextBox 3"/>
          <p:cNvSpPr txBox="1"/>
          <p:nvPr/>
        </p:nvSpPr>
        <p:spPr>
          <a:xfrm>
            <a:off x="1475960" y="2212572"/>
            <a:ext cx="4239039" cy="1381473"/>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Daniel picked up the football.</a:t>
            </a:r>
          </a:p>
          <a:p>
            <a:r>
              <a:rPr lang="en-US" sz="1600" dirty="0"/>
              <a:t>Daniel dropped the football.</a:t>
            </a:r>
          </a:p>
          <a:p>
            <a:r>
              <a:rPr lang="en-US" sz="1600" dirty="0"/>
              <a:t>Daniel got the milk.</a:t>
            </a:r>
          </a:p>
          <a:p>
            <a:r>
              <a:rPr lang="en-US" sz="1600" dirty="0"/>
              <a:t>Daniel took the apple.</a:t>
            </a:r>
          </a:p>
          <a:p>
            <a:r>
              <a:rPr lang="en-US" sz="1600" dirty="0"/>
              <a:t>How many objects is Daniel holding? </a:t>
            </a:r>
            <a:r>
              <a:rPr lang="en-US" sz="1600" dirty="0" err="1">
                <a:solidFill>
                  <a:srgbClr val="FF0000"/>
                </a:solidFill>
              </a:rPr>
              <a:t>A:two</a:t>
            </a:r>
            <a:endParaRPr lang="en-US" sz="1600" dirty="0">
              <a:solidFill>
                <a:srgbClr val="FF0000"/>
              </a:solidFill>
            </a:endParaRPr>
          </a:p>
        </p:txBody>
      </p:sp>
      <p:sp>
        <p:nvSpPr>
          <p:cNvPr id="5" name="TextBox 4"/>
          <p:cNvSpPr txBox="1"/>
          <p:nvPr/>
        </p:nvSpPr>
        <p:spPr>
          <a:xfrm>
            <a:off x="745715" y="3675351"/>
            <a:ext cx="7789892" cy="213482"/>
          </a:xfrm>
          <a:prstGeom prst="rect">
            <a:avLst/>
          </a:prstGeom>
          <a:noFill/>
        </p:spPr>
        <p:txBody>
          <a:bodyPr wrap="square" lIns="76416" tIns="38208" rIns="76416" bIns="38208" rtlCol="0">
            <a:spAutoFit/>
          </a:bodyPr>
          <a:lstStyle/>
          <a:p>
            <a:endParaRPr lang="en-US" sz="886" dirty="0">
              <a:solidFill>
                <a:srgbClr val="0000FF"/>
              </a:solidFill>
            </a:endParaRPr>
          </a:p>
        </p:txBody>
      </p:sp>
      <p:pic>
        <p:nvPicPr>
          <p:cNvPr id="6" name="Picture 5" descr="AA02227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134" y="2137767"/>
            <a:ext cx="1130327" cy="1832372"/>
          </a:xfrm>
          <a:prstGeom prst="rect">
            <a:avLst/>
          </a:prstGeom>
        </p:spPr>
      </p:pic>
    </p:spTree>
    <p:extLst>
      <p:ext uri="{BB962C8B-B14F-4D97-AF65-F5344CB8AC3E}">
        <p14:creationId xmlns:p14="http://schemas.microsoft.com/office/powerpoint/2010/main" val="2172915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(T17) Positional reasoning</a:t>
            </a:r>
          </a:p>
        </p:txBody>
      </p:sp>
      <p:sp>
        <p:nvSpPr>
          <p:cNvPr id="3" name="Content Placeholder 2"/>
          <p:cNvSpPr>
            <a:spLocks noGrp="1"/>
          </p:cNvSpPr>
          <p:nvPr>
            <p:ph idx="1"/>
          </p:nvPr>
        </p:nvSpPr>
        <p:spPr>
          <a:xfrm>
            <a:off x="666155" y="1269802"/>
            <a:ext cx="7770022" cy="1139274"/>
          </a:xfrm>
        </p:spPr>
        <p:txBody>
          <a:bodyPr>
            <a:noAutofit/>
          </a:bodyPr>
          <a:lstStyle/>
          <a:p>
            <a:r>
              <a:rPr lang="en-US" dirty="0">
                <a:solidFill>
                  <a:srgbClr val="000000"/>
                </a:solidFill>
              </a:rPr>
              <a:t>This task tests </a:t>
            </a:r>
            <a:r>
              <a:rPr lang="en-US" dirty="0">
                <a:solidFill>
                  <a:schemeClr val="accent2"/>
                </a:solidFill>
              </a:rPr>
              <a:t>spatial reasoning</a:t>
            </a:r>
            <a:r>
              <a:rPr lang="en-US" dirty="0">
                <a:solidFill>
                  <a:srgbClr val="000000"/>
                </a:solidFill>
              </a:rPr>
              <a:t>:</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p>
          <a:p>
            <a:endParaRPr lang="en-US" dirty="0"/>
          </a:p>
          <a:p>
            <a:r>
              <a:rPr lang="en-US" dirty="0"/>
              <a:t>Close from </a:t>
            </a:r>
            <a:r>
              <a:rPr lang="en-US" dirty="0">
                <a:solidFill>
                  <a:srgbClr val="0070C0"/>
                </a:solidFill>
              </a:rPr>
              <a:t>block worlds</a:t>
            </a:r>
            <a:r>
              <a:rPr lang="en-US" dirty="0"/>
              <a:t>, </a:t>
            </a:r>
            <a:r>
              <a:rPr lang="en-US" dirty="0">
                <a:solidFill>
                  <a:schemeClr val="accent2"/>
                </a:solidFill>
              </a:rPr>
              <a:t>with no vision input</a:t>
            </a:r>
            <a:r>
              <a:rPr lang="en-US" dirty="0"/>
              <a:t>.</a:t>
            </a:r>
          </a:p>
          <a:p>
            <a:r>
              <a:rPr lang="en-US" dirty="0"/>
              <a:t>The Yes/No task (6) is a prerequisite.</a:t>
            </a:r>
          </a:p>
          <a:p>
            <a:endParaRPr lang="en-US" dirty="0">
              <a:solidFill>
                <a:srgbClr val="000000"/>
              </a:solidFill>
            </a:endParaRPr>
          </a:p>
        </p:txBody>
      </p:sp>
      <p:sp>
        <p:nvSpPr>
          <p:cNvPr id="4" name="TextBox 3"/>
          <p:cNvSpPr txBox="1"/>
          <p:nvPr/>
        </p:nvSpPr>
        <p:spPr>
          <a:xfrm>
            <a:off x="1489217" y="1839439"/>
            <a:ext cx="5329606" cy="1381473"/>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triangle is to the right of the blue square.</a:t>
            </a:r>
          </a:p>
          <a:p>
            <a:r>
              <a:rPr lang="en-US" sz="1600" dirty="0"/>
              <a:t>The red square is on top of the blue square.</a:t>
            </a:r>
          </a:p>
          <a:p>
            <a:r>
              <a:rPr lang="en-US" sz="1600" dirty="0"/>
              <a:t>The red sphere is to the right of the blue square.</a:t>
            </a:r>
          </a:p>
          <a:p>
            <a:r>
              <a:rPr lang="en-US" sz="1600" dirty="0"/>
              <a:t>Is the red sphere to the right of the blue square? </a:t>
            </a:r>
            <a:r>
              <a:rPr lang="en-US" sz="1600" dirty="0" err="1">
                <a:solidFill>
                  <a:srgbClr val="FF0000"/>
                </a:solidFill>
              </a:rPr>
              <a:t>A:yes</a:t>
            </a:r>
            <a:endParaRPr lang="en-US" sz="1600" dirty="0"/>
          </a:p>
          <a:p>
            <a:r>
              <a:rPr lang="en-US" sz="1600" dirty="0"/>
              <a:t>Is the red square to the left of the triangle? </a:t>
            </a:r>
            <a:r>
              <a:rPr lang="en-US" sz="1600" dirty="0" err="1">
                <a:solidFill>
                  <a:srgbClr val="FF0000"/>
                </a:solidFill>
              </a:rPr>
              <a:t>A:yes</a:t>
            </a:r>
            <a:endParaRPr lang="en-US" sz="1600" dirty="0">
              <a:solidFill>
                <a:srgbClr val="FF0000"/>
              </a:solidFill>
            </a:endParaRPr>
          </a:p>
        </p:txBody>
      </p:sp>
      <p:pic>
        <p:nvPicPr>
          <p:cNvPr id="5" name="Picture 4" descr="BU0043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3016" y="2378869"/>
            <a:ext cx="1617354" cy="1320418"/>
          </a:xfrm>
          <a:prstGeom prst="rect">
            <a:avLst/>
          </a:prstGeom>
        </p:spPr>
      </p:pic>
    </p:spTree>
    <p:extLst>
      <p:ext uri="{BB962C8B-B14F-4D97-AF65-F5344CB8AC3E}">
        <p14:creationId xmlns:p14="http://schemas.microsoft.com/office/powerpoint/2010/main" val="165996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(T18) Reasoning about size</a:t>
            </a:r>
          </a:p>
        </p:txBody>
      </p:sp>
      <p:sp>
        <p:nvSpPr>
          <p:cNvPr id="3" name="Content Placeholder 2"/>
          <p:cNvSpPr>
            <a:spLocks noGrp="1"/>
          </p:cNvSpPr>
          <p:nvPr>
            <p:ph idx="1"/>
          </p:nvPr>
        </p:nvSpPr>
        <p:spPr>
          <a:xfrm>
            <a:off x="563162" y="1264878"/>
            <a:ext cx="8123639" cy="1139274"/>
          </a:xfrm>
        </p:spPr>
        <p:txBody>
          <a:bodyPr>
            <a:noAutofit/>
          </a:bodyPr>
          <a:lstStyle/>
          <a:p>
            <a:r>
              <a:rPr lang="en-US" dirty="0">
                <a:solidFill>
                  <a:srgbClr val="000000"/>
                </a:solidFill>
              </a:rPr>
              <a:t>This task requires </a:t>
            </a:r>
            <a:r>
              <a:rPr lang="en-US" dirty="0">
                <a:solidFill>
                  <a:srgbClr val="0070C0"/>
                </a:solidFill>
              </a:rPr>
              <a:t>reasoning about relative size </a:t>
            </a:r>
            <a:r>
              <a:rPr lang="en-US" dirty="0">
                <a:solidFill>
                  <a:srgbClr val="000000"/>
                </a:solidFill>
              </a:rPr>
              <a:t>of objects :</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Inspired by the commonsense reasoning examples of the </a:t>
            </a:r>
            <a:r>
              <a:rPr lang="en-US" dirty="0">
                <a:solidFill>
                  <a:srgbClr val="0070C0"/>
                </a:solidFill>
              </a:rPr>
              <a:t>Winograd schema challenge</a:t>
            </a:r>
            <a:r>
              <a:rPr lang="en-US" dirty="0">
                <a:solidFill>
                  <a:srgbClr val="000000"/>
                </a:solidFill>
              </a:rPr>
              <a:t> </a:t>
            </a:r>
          </a:p>
          <a:p>
            <a:r>
              <a:rPr lang="en-US" dirty="0"/>
              <a:t>Tasks 3 (three supporting facts) and 6 (Yes/No) are prerequisites.</a:t>
            </a:r>
          </a:p>
          <a:p>
            <a:endParaRPr lang="en-US" dirty="0"/>
          </a:p>
          <a:p>
            <a:endParaRPr lang="en-US" dirty="0">
              <a:solidFill>
                <a:srgbClr val="000000"/>
              </a:solidFill>
            </a:endParaRPr>
          </a:p>
        </p:txBody>
      </p:sp>
      <p:sp>
        <p:nvSpPr>
          <p:cNvPr id="4" name="TextBox 3"/>
          <p:cNvSpPr txBox="1"/>
          <p:nvPr/>
        </p:nvSpPr>
        <p:spPr>
          <a:xfrm>
            <a:off x="1479501" y="1958112"/>
            <a:ext cx="4885239" cy="1128327"/>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football fits in the suitcase.</a:t>
            </a:r>
          </a:p>
          <a:p>
            <a:r>
              <a:rPr lang="en-US" sz="1600" dirty="0"/>
              <a:t>The suitcase fits in the cupboard.</a:t>
            </a:r>
          </a:p>
          <a:p>
            <a:r>
              <a:rPr lang="en-US" sz="1600" dirty="0"/>
              <a:t>The box of chocolates is smaller than the football.</a:t>
            </a:r>
          </a:p>
          <a:p>
            <a:r>
              <a:rPr lang="en-US" sz="1600" dirty="0"/>
              <a:t>Will the box of chocolates fit in the suitcase? </a:t>
            </a:r>
            <a:r>
              <a:rPr lang="en-US" sz="1600" dirty="0" err="1">
                <a:solidFill>
                  <a:srgbClr val="FF0000"/>
                </a:solidFill>
              </a:rPr>
              <a:t>A:yes</a:t>
            </a:r>
            <a:endParaRPr lang="en-US" sz="1600" dirty="0">
              <a:solidFill>
                <a:srgbClr val="FF0000"/>
              </a:solidFill>
            </a:endParaRPr>
          </a:p>
        </p:txBody>
      </p:sp>
      <p:pic>
        <p:nvPicPr>
          <p:cNvPr id="5" name="Picture 4" descr="AA0212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795" y="1269802"/>
            <a:ext cx="1510889" cy="1376620"/>
          </a:xfrm>
          <a:prstGeom prst="rect">
            <a:avLst/>
          </a:prstGeom>
        </p:spPr>
      </p:pic>
    </p:spTree>
    <p:extLst>
      <p:ext uri="{BB962C8B-B14F-4D97-AF65-F5344CB8AC3E}">
        <p14:creationId xmlns:p14="http://schemas.microsoft.com/office/powerpoint/2010/main" val="2688268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59AC-0757-9F40-B2D6-32ADA7D8A776}"/>
              </a:ext>
            </a:extLst>
          </p:cNvPr>
          <p:cNvSpPr>
            <a:spLocks noGrp="1"/>
          </p:cNvSpPr>
          <p:nvPr>
            <p:ph type="title"/>
          </p:nvPr>
        </p:nvSpPr>
        <p:spPr/>
        <p:txBody>
          <a:bodyPr/>
          <a:lstStyle/>
          <a:p>
            <a:r>
              <a:rPr lang="en-US" dirty="0"/>
              <a:t>Winograd Schemas</a:t>
            </a:r>
          </a:p>
        </p:txBody>
      </p:sp>
      <p:sp>
        <p:nvSpPr>
          <p:cNvPr id="3" name="Content Placeholder 2">
            <a:extLst>
              <a:ext uri="{FF2B5EF4-FFF2-40B4-BE49-F238E27FC236}">
                <a16:creationId xmlns:a16="http://schemas.microsoft.com/office/drawing/2014/main" id="{C2656FB1-0F18-5A4D-A843-6C3466BAAE66}"/>
              </a:ext>
            </a:extLst>
          </p:cNvPr>
          <p:cNvSpPr>
            <a:spLocks noGrp="1"/>
          </p:cNvSpPr>
          <p:nvPr>
            <p:ph idx="1"/>
          </p:nvPr>
        </p:nvSpPr>
        <p:spPr>
          <a:xfrm>
            <a:off x="311700" y="1659835"/>
            <a:ext cx="8520600" cy="2909040"/>
          </a:xfrm>
        </p:spPr>
        <p:txBody>
          <a:bodyPr/>
          <a:lstStyle/>
          <a:p>
            <a:endParaRPr lang="en-US" sz="2400" dirty="0"/>
          </a:p>
          <a:p>
            <a:endParaRPr lang="en-US" sz="2400" dirty="0"/>
          </a:p>
          <a:p>
            <a:endParaRPr lang="en-US" sz="2400" dirty="0"/>
          </a:p>
          <a:p>
            <a:endParaRPr lang="en-US" sz="2400" dirty="0"/>
          </a:p>
          <a:p>
            <a:endParaRPr lang="en-US" sz="2400" dirty="0"/>
          </a:p>
          <a:p>
            <a:pPr marL="114300" indent="0" algn="ctr">
              <a:buNone/>
            </a:pPr>
            <a:endParaRPr lang="en-US" sz="2400" dirty="0"/>
          </a:p>
          <a:p>
            <a:pPr marL="114300" indent="0" algn="ctr">
              <a:buNone/>
            </a:pPr>
            <a:r>
              <a:rPr lang="en-US" sz="2400" b="1" dirty="0">
                <a:solidFill>
                  <a:srgbClr val="FFC000"/>
                </a:solidFill>
              </a:rPr>
              <a:t>it</a:t>
            </a:r>
            <a:r>
              <a:rPr lang="en-US" sz="2400" dirty="0"/>
              <a:t> = </a:t>
            </a:r>
            <a:r>
              <a:rPr lang="en-US" sz="2400" b="1" dirty="0">
                <a:solidFill>
                  <a:srgbClr val="0070C0"/>
                </a:solidFill>
              </a:rPr>
              <a:t>trophy</a:t>
            </a:r>
            <a:r>
              <a:rPr lang="en-US" sz="2400" dirty="0"/>
              <a:t> or </a:t>
            </a:r>
            <a:r>
              <a:rPr lang="en-US" sz="2400" b="1" dirty="0">
                <a:solidFill>
                  <a:srgbClr val="92D050"/>
                </a:solidFill>
              </a:rPr>
              <a:t>suitcase</a:t>
            </a:r>
            <a:r>
              <a:rPr lang="en-US" sz="2400" dirty="0"/>
              <a:t> ? </a:t>
            </a:r>
          </a:p>
          <a:p>
            <a:pPr marL="114300" indent="0" algn="ctr">
              <a:buNone/>
            </a:pPr>
            <a:r>
              <a:rPr lang="en-US" sz="1400" dirty="0"/>
              <a:t>More schemas here: </a:t>
            </a:r>
            <a:r>
              <a:rPr lang="en-US" sz="1400" dirty="0">
                <a:hlinkClick r:id="rId2"/>
              </a:rPr>
              <a:t>https://cs.nyu.edu/faculty/davise/papers/WinogradSchemas/WSCollection.html</a:t>
            </a:r>
            <a:endParaRPr lang="en-US" sz="1400" dirty="0"/>
          </a:p>
          <a:p>
            <a:pPr marL="114300" indent="0" algn="ctr">
              <a:buNone/>
            </a:pPr>
            <a:endParaRPr lang="en-US" sz="1400" dirty="0"/>
          </a:p>
        </p:txBody>
      </p:sp>
      <p:sp>
        <p:nvSpPr>
          <p:cNvPr id="4" name="Slide Number Placeholder 3">
            <a:extLst>
              <a:ext uri="{FF2B5EF4-FFF2-40B4-BE49-F238E27FC236}">
                <a16:creationId xmlns:a16="http://schemas.microsoft.com/office/drawing/2014/main" id="{EBCEFF3C-8A6A-7146-88A8-1AC509511B12}"/>
              </a:ext>
            </a:extLst>
          </p:cNvPr>
          <p:cNvSpPr>
            <a:spLocks noGrp="1"/>
          </p:cNvSpPr>
          <p:nvPr>
            <p:ph type="sldNum" sz="quarter" idx="12"/>
          </p:nvPr>
        </p:nvSpPr>
        <p:spPr/>
        <p:txBody>
          <a:bodyPr/>
          <a:lstStyle/>
          <a:p>
            <a:fld id="{9F404EE8-4C17-194F-9ED2-FF58A6EC922A}" type="slidenum">
              <a:rPr lang="en-US" smtClean="0">
                <a:solidFill>
                  <a:prstClr val="black">
                    <a:tint val="75000"/>
                  </a:prstClr>
                </a:solidFill>
              </a:rPr>
              <a:pPr/>
              <a:t>44</a:t>
            </a:fld>
            <a:endParaRPr lang="en-US">
              <a:solidFill>
                <a:prstClr val="black">
                  <a:tint val="75000"/>
                </a:prstClr>
              </a:solidFill>
            </a:endParaRPr>
          </a:p>
        </p:txBody>
      </p:sp>
      <p:sp>
        <p:nvSpPr>
          <p:cNvPr id="5" name="TextBox 4">
            <a:extLst>
              <a:ext uri="{FF2B5EF4-FFF2-40B4-BE49-F238E27FC236}">
                <a16:creationId xmlns:a16="http://schemas.microsoft.com/office/drawing/2014/main" id="{43D45CF0-61B1-B148-B9CE-2249FA146DB6}"/>
              </a:ext>
            </a:extLst>
          </p:cNvPr>
          <p:cNvSpPr txBox="1"/>
          <p:nvPr/>
        </p:nvSpPr>
        <p:spPr>
          <a:xfrm>
            <a:off x="311700" y="1062067"/>
            <a:ext cx="4393095" cy="338554"/>
          </a:xfrm>
          <a:prstGeom prst="rect">
            <a:avLst/>
          </a:prstGeom>
          <a:noFill/>
        </p:spPr>
        <p:txBody>
          <a:bodyPr wrap="square" rtlCol="0">
            <a:spAutoFit/>
          </a:bodyPr>
          <a:lstStyle/>
          <a:p>
            <a:r>
              <a:rPr lang="en-US" sz="1600" dirty="0">
                <a:solidFill>
                  <a:schemeClr val="bg1">
                    <a:lumMod val="50000"/>
                  </a:schemeClr>
                </a:solidFill>
              </a:rPr>
              <a:t>Levesque, AAAI’11 </a:t>
            </a:r>
          </a:p>
        </p:txBody>
      </p:sp>
      <p:sp>
        <p:nvSpPr>
          <p:cNvPr id="6" name="Google Shape;1158;p54">
            <a:extLst>
              <a:ext uri="{FF2B5EF4-FFF2-40B4-BE49-F238E27FC236}">
                <a16:creationId xmlns:a16="http://schemas.microsoft.com/office/drawing/2014/main" id="{BB50C5F7-FAE5-A149-B1B6-2ED1606B3D60}"/>
              </a:ext>
            </a:extLst>
          </p:cNvPr>
          <p:cNvSpPr/>
          <p:nvPr/>
        </p:nvSpPr>
        <p:spPr>
          <a:xfrm>
            <a:off x="1476445" y="1869832"/>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The </a:t>
            </a:r>
            <a:r>
              <a:rPr lang="en-GB" sz="1700" b="1">
                <a:solidFill>
                  <a:srgbClr val="93C47D"/>
                </a:solidFill>
              </a:rPr>
              <a:t>trophy</a:t>
            </a:r>
            <a:r>
              <a:rPr lang="en-GB" sz="1700"/>
              <a:t> would not fit in the brown </a:t>
            </a:r>
            <a:r>
              <a:rPr lang="en-GB" sz="1700" b="1">
                <a:solidFill>
                  <a:srgbClr val="0000FF"/>
                </a:solidFill>
              </a:rPr>
              <a:t>suitcase</a:t>
            </a:r>
            <a:r>
              <a:rPr lang="en-GB" sz="1700"/>
              <a:t> because </a:t>
            </a:r>
            <a:r>
              <a:rPr lang="en-GB" sz="1700" b="1">
                <a:solidFill>
                  <a:srgbClr val="FF9900"/>
                </a:solidFill>
              </a:rPr>
              <a:t>it</a:t>
            </a:r>
            <a:r>
              <a:rPr lang="en-GB" sz="1700"/>
              <a:t> was too </a:t>
            </a:r>
            <a:r>
              <a:rPr lang="en-GB" sz="1700" b="1" i="1"/>
              <a:t>big</a:t>
            </a:r>
            <a:r>
              <a:rPr lang="en-GB" sz="1700"/>
              <a:t>. </a:t>
            </a:r>
            <a:endParaRPr sz="1700"/>
          </a:p>
        </p:txBody>
      </p:sp>
      <p:sp>
        <p:nvSpPr>
          <p:cNvPr id="7" name="Google Shape;1159;p54">
            <a:extLst>
              <a:ext uri="{FF2B5EF4-FFF2-40B4-BE49-F238E27FC236}">
                <a16:creationId xmlns:a16="http://schemas.microsoft.com/office/drawing/2014/main" id="{055986AE-A90A-7E48-9F7A-2EDE5E3CADCB}"/>
              </a:ext>
            </a:extLst>
          </p:cNvPr>
          <p:cNvSpPr/>
          <p:nvPr/>
        </p:nvSpPr>
        <p:spPr>
          <a:xfrm>
            <a:off x="5154372" y="1869832"/>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The </a:t>
            </a:r>
            <a:r>
              <a:rPr lang="en-GB" sz="1700" b="1">
                <a:solidFill>
                  <a:srgbClr val="93C47D"/>
                </a:solidFill>
              </a:rPr>
              <a:t>trophy</a:t>
            </a:r>
            <a:r>
              <a:rPr lang="en-GB" sz="1700"/>
              <a:t> would not fit in the brown </a:t>
            </a:r>
            <a:r>
              <a:rPr lang="en-GB" sz="1700" b="1">
                <a:solidFill>
                  <a:srgbClr val="0000FF"/>
                </a:solidFill>
              </a:rPr>
              <a:t>suitcase</a:t>
            </a:r>
            <a:r>
              <a:rPr lang="en-GB" sz="1700"/>
              <a:t> because </a:t>
            </a:r>
            <a:r>
              <a:rPr lang="en-GB" sz="1700" b="1">
                <a:solidFill>
                  <a:srgbClr val="FF9900"/>
                </a:solidFill>
              </a:rPr>
              <a:t>it</a:t>
            </a:r>
            <a:r>
              <a:rPr lang="en-GB" sz="1700"/>
              <a:t> was too </a:t>
            </a:r>
            <a:r>
              <a:rPr lang="en-GB" sz="1700" b="1" i="1"/>
              <a:t>small</a:t>
            </a:r>
            <a:r>
              <a:rPr lang="en-GB" sz="1700"/>
              <a:t>. </a:t>
            </a:r>
            <a:endParaRPr sz="1700"/>
          </a:p>
        </p:txBody>
      </p:sp>
      <p:sp>
        <p:nvSpPr>
          <p:cNvPr id="8" name="TextBox 7">
            <a:extLst>
              <a:ext uri="{FF2B5EF4-FFF2-40B4-BE49-F238E27FC236}">
                <a16:creationId xmlns:a16="http://schemas.microsoft.com/office/drawing/2014/main" id="{D367EBCB-4163-7846-8E39-6BE3E1CE6B32}"/>
              </a:ext>
            </a:extLst>
          </p:cNvPr>
          <p:cNvSpPr txBox="1"/>
          <p:nvPr/>
        </p:nvSpPr>
        <p:spPr>
          <a:xfrm>
            <a:off x="3738882" y="325799"/>
            <a:ext cx="5282276" cy="95410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b="1" i="1" dirty="0"/>
              <a:t>Definition: </a:t>
            </a:r>
            <a:r>
              <a:rPr lang="en-US" i="1" dirty="0"/>
              <a:t>A Winograd schema is a pair of sentences that differ in only one or two words and that contain an ambiguity that is resolved in opposite ways in the two sentences and requires the use of world knowledge and reasoning for its resolution.</a:t>
            </a:r>
          </a:p>
        </p:txBody>
      </p:sp>
    </p:spTree>
    <p:extLst>
      <p:ext uri="{BB962C8B-B14F-4D97-AF65-F5344CB8AC3E}">
        <p14:creationId xmlns:p14="http://schemas.microsoft.com/office/powerpoint/2010/main" val="2737144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(T19) Path finding</a:t>
            </a:r>
          </a:p>
        </p:txBody>
      </p:sp>
      <p:sp>
        <p:nvSpPr>
          <p:cNvPr id="3" name="Content Placeholder 2"/>
          <p:cNvSpPr>
            <a:spLocks noGrp="1"/>
          </p:cNvSpPr>
          <p:nvPr>
            <p:ph idx="1"/>
          </p:nvPr>
        </p:nvSpPr>
        <p:spPr>
          <a:xfrm>
            <a:off x="563162" y="1264878"/>
            <a:ext cx="8123639" cy="1139274"/>
          </a:xfrm>
        </p:spPr>
        <p:txBody>
          <a:bodyPr>
            <a:noAutofit/>
          </a:bodyPr>
          <a:lstStyle/>
          <a:p>
            <a:r>
              <a:rPr lang="en-US" dirty="0">
                <a:solidFill>
                  <a:srgbClr val="000000"/>
                </a:solidFill>
              </a:rPr>
              <a:t>In this task the goal is to </a:t>
            </a:r>
            <a:r>
              <a:rPr lang="en-US" dirty="0">
                <a:solidFill>
                  <a:srgbClr val="0070C0"/>
                </a:solidFill>
              </a:rPr>
              <a:t>find the path </a:t>
            </a:r>
            <a:r>
              <a:rPr lang="en-US" dirty="0">
                <a:solidFill>
                  <a:srgbClr val="000000"/>
                </a:solidFill>
              </a:rPr>
              <a:t>between locations: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p>
          <a:p>
            <a:r>
              <a:rPr lang="en-US" dirty="0"/>
              <a:t>This task is difficult because it effectively </a:t>
            </a:r>
            <a:r>
              <a:rPr lang="en-US" dirty="0">
                <a:solidFill>
                  <a:srgbClr val="0070C0"/>
                </a:solidFill>
              </a:rPr>
              <a:t>involves search</a:t>
            </a:r>
            <a:r>
              <a:rPr lang="en-US" dirty="0"/>
              <a:t>.</a:t>
            </a:r>
          </a:p>
          <a:p>
            <a:endParaRPr lang="en-US" dirty="0"/>
          </a:p>
          <a:p>
            <a:endParaRPr lang="en-US" dirty="0">
              <a:solidFill>
                <a:srgbClr val="000000"/>
              </a:solidFill>
            </a:endParaRPr>
          </a:p>
        </p:txBody>
      </p:sp>
      <p:sp>
        <p:nvSpPr>
          <p:cNvPr id="4" name="TextBox 3"/>
          <p:cNvSpPr txBox="1"/>
          <p:nvPr/>
        </p:nvSpPr>
        <p:spPr>
          <a:xfrm>
            <a:off x="1460082" y="2116687"/>
            <a:ext cx="4883607" cy="854406"/>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kitchen is north of the hallway.</a:t>
            </a:r>
          </a:p>
          <a:p>
            <a:r>
              <a:rPr lang="en-US" sz="1600" dirty="0"/>
              <a:t>The den is east of the hallway.</a:t>
            </a:r>
          </a:p>
          <a:p>
            <a:r>
              <a:rPr lang="en-US" sz="1600" dirty="0"/>
              <a:t>How do you go from den to kitchen?  </a:t>
            </a:r>
            <a:r>
              <a:rPr lang="en-US" sz="1600" dirty="0" err="1">
                <a:solidFill>
                  <a:srgbClr val="FF0000"/>
                </a:solidFill>
              </a:rPr>
              <a:t>A:west,north</a:t>
            </a:r>
            <a:endParaRPr lang="en-US" sz="1600" dirty="0">
              <a:solidFill>
                <a:srgbClr val="FF0000"/>
              </a:solidFill>
            </a:endParaRPr>
          </a:p>
        </p:txBody>
      </p:sp>
      <p:pic>
        <p:nvPicPr>
          <p:cNvPr id="5" name="Picture 4" descr="stk19976boj.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134" y="1125140"/>
            <a:ext cx="1699284" cy="2164128"/>
          </a:xfrm>
          <a:prstGeom prst="rect">
            <a:avLst/>
          </a:prstGeom>
        </p:spPr>
      </p:pic>
    </p:spTree>
    <p:extLst>
      <p:ext uri="{BB962C8B-B14F-4D97-AF65-F5344CB8AC3E}">
        <p14:creationId xmlns:p14="http://schemas.microsoft.com/office/powerpoint/2010/main" val="2409600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347" y="197835"/>
            <a:ext cx="1977033" cy="417909"/>
          </a:xfrm>
        </p:spPr>
        <p:txBody>
          <a:bodyPr/>
          <a:lstStyle/>
          <a:p>
            <a:r>
              <a:rPr lang="en-US" dirty="0"/>
              <a:t>Dashboard</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080392264"/>
              </p:ext>
            </p:extLst>
          </p:nvPr>
        </p:nvGraphicFramePr>
        <p:xfrm>
          <a:off x="1244799" y="723305"/>
          <a:ext cx="7014298" cy="4305531"/>
        </p:xfrm>
        <a:graphic>
          <a:graphicData uri="http://schemas.openxmlformats.org/drawingml/2006/table">
            <a:tbl>
              <a:tblPr firstRow="1" bandRow="1">
                <a:tableStyleId>{21E4AEA4-8DFA-4A89-87EB-49C32662AFE0}</a:tableStyleId>
              </a:tblPr>
              <a:tblGrid>
                <a:gridCol w="2050511">
                  <a:extLst>
                    <a:ext uri="{9D8B030D-6E8A-4147-A177-3AD203B41FA5}">
                      <a16:colId xmlns:a16="http://schemas.microsoft.com/office/drawing/2014/main" val="20000"/>
                    </a:ext>
                  </a:extLst>
                </a:gridCol>
                <a:gridCol w="863373">
                  <a:extLst>
                    <a:ext uri="{9D8B030D-6E8A-4147-A177-3AD203B41FA5}">
                      <a16:colId xmlns:a16="http://schemas.microsoft.com/office/drawing/2014/main" val="20001"/>
                    </a:ext>
                  </a:extLst>
                </a:gridCol>
                <a:gridCol w="750859">
                  <a:extLst>
                    <a:ext uri="{9D8B030D-6E8A-4147-A177-3AD203B41FA5}">
                      <a16:colId xmlns:a16="http://schemas.microsoft.com/office/drawing/2014/main" val="20002"/>
                    </a:ext>
                  </a:extLst>
                </a:gridCol>
                <a:gridCol w="1943542">
                  <a:extLst>
                    <a:ext uri="{9D8B030D-6E8A-4147-A177-3AD203B41FA5}">
                      <a16:colId xmlns:a16="http://schemas.microsoft.com/office/drawing/2014/main" val="20003"/>
                    </a:ext>
                  </a:extLst>
                </a:gridCol>
                <a:gridCol w="1406013">
                  <a:extLst>
                    <a:ext uri="{9D8B030D-6E8A-4147-A177-3AD203B41FA5}">
                      <a16:colId xmlns:a16="http://schemas.microsoft.com/office/drawing/2014/main" val="20004"/>
                    </a:ext>
                  </a:extLst>
                </a:gridCol>
              </a:tblGrid>
              <a:tr h="405051">
                <a:tc>
                  <a:txBody>
                    <a:bodyPr/>
                    <a:lstStyle/>
                    <a:p>
                      <a:r>
                        <a:rPr lang="en-US" sz="1100" dirty="0"/>
                        <a:t>TASK</a:t>
                      </a:r>
                    </a:p>
                  </a:txBody>
                  <a:tcPr marL="57864" marR="57864" marT="28932" marB="28932"/>
                </a:tc>
                <a:tc>
                  <a:txBody>
                    <a:bodyPr/>
                    <a:lstStyle/>
                    <a:p>
                      <a:pPr algn="ctr"/>
                      <a:r>
                        <a:rPr lang="en-US" sz="1100" dirty="0"/>
                        <a:t>N-grams</a:t>
                      </a:r>
                    </a:p>
                  </a:txBody>
                  <a:tcPr marL="57864" marR="57864" marT="28932" marB="28932"/>
                </a:tc>
                <a:tc>
                  <a:txBody>
                    <a:bodyPr/>
                    <a:lstStyle/>
                    <a:p>
                      <a:pPr algn="ctr"/>
                      <a:r>
                        <a:rPr lang="en-US" sz="1100" dirty="0"/>
                        <a:t>LSTMs</a:t>
                      </a:r>
                    </a:p>
                  </a:txBody>
                  <a:tcPr marL="57864" marR="57864" marT="28932" marB="28932"/>
                </a:tc>
                <a:tc>
                  <a:txBody>
                    <a:bodyPr/>
                    <a:lstStyle/>
                    <a:p>
                      <a:pPr algn="ctr"/>
                      <a:r>
                        <a:rPr lang="en-US" sz="1100" dirty="0" err="1"/>
                        <a:t>StructSVM</a:t>
                      </a:r>
                      <a:r>
                        <a:rPr lang="en-US" sz="1100" dirty="0"/>
                        <a:t> </a:t>
                      </a:r>
                      <a:r>
                        <a:rPr lang="en-US" sz="1100" dirty="0">
                          <a:solidFill>
                            <a:srgbClr val="FF0000"/>
                          </a:solidFill>
                        </a:rPr>
                        <a:t>+ COREF + SRL</a:t>
                      </a:r>
                    </a:p>
                  </a:txBody>
                  <a:tcPr marL="57864" marR="57864" marT="28932" marB="28932"/>
                </a:tc>
                <a:tc>
                  <a:txBody>
                    <a:bodyPr/>
                    <a:lstStyle/>
                    <a:p>
                      <a:pPr algn="ctr"/>
                      <a:r>
                        <a:rPr lang="en-US" sz="1100" dirty="0"/>
                        <a:t>Attention model</a:t>
                      </a:r>
                    </a:p>
                  </a:txBody>
                  <a:tcPr marL="57864" marR="57864" marT="28932" marB="28932"/>
                </a:tc>
                <a:extLst>
                  <a:ext uri="{0D108BD9-81ED-4DB2-BD59-A6C34878D82A}">
                    <a16:rowId xmlns:a16="http://schemas.microsoft.com/office/drawing/2014/main" val="10000"/>
                  </a:ext>
                </a:extLst>
              </a:tr>
              <a:tr h="192881">
                <a:tc>
                  <a:txBody>
                    <a:bodyPr/>
                    <a:lstStyle/>
                    <a:p>
                      <a:r>
                        <a:rPr lang="en-US" sz="900" dirty="0"/>
                        <a:t>T1. Single</a:t>
                      </a:r>
                      <a:r>
                        <a:rPr lang="en-US" sz="900" baseline="0" dirty="0"/>
                        <a:t> supporting fact</a:t>
                      </a:r>
                      <a:endParaRPr lang="en-US" sz="900" dirty="0"/>
                    </a:p>
                  </a:txBody>
                  <a:tcPr marL="57864" marR="57864" marT="28932" marB="28932"/>
                </a:tc>
                <a:tc>
                  <a:txBody>
                    <a:bodyPr/>
                    <a:lstStyle/>
                    <a:p>
                      <a:pPr algn="ctr"/>
                      <a:r>
                        <a:rPr lang="en-US" sz="900" dirty="0">
                          <a:solidFill>
                            <a:srgbClr val="FF0000"/>
                          </a:solidFill>
                        </a:rPr>
                        <a:t>36</a:t>
                      </a:r>
                    </a:p>
                  </a:txBody>
                  <a:tcPr marL="57864" marR="57864" marT="28932" marB="28932"/>
                </a:tc>
                <a:tc>
                  <a:txBody>
                    <a:bodyPr/>
                    <a:lstStyle/>
                    <a:p>
                      <a:pPr algn="ctr"/>
                      <a:r>
                        <a:rPr lang="en-US" sz="900" dirty="0">
                          <a:solidFill>
                            <a:srgbClr val="FF0000"/>
                          </a:solidFill>
                        </a:rPr>
                        <a:t>50</a:t>
                      </a:r>
                    </a:p>
                  </a:txBody>
                  <a:tcPr marL="57864" marR="57864" marT="28932" marB="28932"/>
                </a:tc>
                <a:tc>
                  <a:txBody>
                    <a:bodyPr/>
                    <a:lstStyle/>
                    <a:p>
                      <a:pPr algn="ctr"/>
                      <a:r>
                        <a:rPr lang="en-US" sz="900" dirty="0">
                          <a:solidFill>
                            <a:schemeClr val="accent3"/>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1"/>
                  </a:ext>
                </a:extLst>
              </a:tr>
              <a:tr h="192881">
                <a:tc>
                  <a:txBody>
                    <a:bodyPr/>
                    <a:lstStyle/>
                    <a:p>
                      <a:r>
                        <a:rPr lang="en-US" sz="900" dirty="0"/>
                        <a:t>T2. Two supporting</a:t>
                      </a:r>
                      <a:r>
                        <a:rPr lang="en-US" sz="900" baseline="0" dirty="0"/>
                        <a:t> facts</a:t>
                      </a:r>
                      <a:endParaRPr lang="en-US" sz="900" dirty="0"/>
                    </a:p>
                  </a:txBody>
                  <a:tcPr marL="57864" marR="57864" marT="28932" marB="28932"/>
                </a:tc>
                <a:tc>
                  <a:txBody>
                    <a:bodyPr/>
                    <a:lstStyle/>
                    <a:p>
                      <a:pPr algn="ctr"/>
                      <a:r>
                        <a:rPr lang="en-US" sz="900" dirty="0">
                          <a:solidFill>
                            <a:srgbClr val="FF0000"/>
                          </a:solidFill>
                        </a:rPr>
                        <a:t>2</a:t>
                      </a:r>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74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2"/>
                  </a:ext>
                </a:extLst>
              </a:tr>
              <a:tr h="192881">
                <a:tc>
                  <a:txBody>
                    <a:bodyPr/>
                    <a:lstStyle/>
                    <a:p>
                      <a:r>
                        <a:rPr lang="en-US" sz="900" dirty="0"/>
                        <a:t>T3. Three</a:t>
                      </a:r>
                      <a:r>
                        <a:rPr lang="en-US" sz="900" baseline="0" dirty="0"/>
                        <a:t> supporting facts</a:t>
                      </a:r>
                      <a:endParaRPr lang="en-US" sz="900" dirty="0"/>
                    </a:p>
                  </a:txBody>
                  <a:tcPr marL="57864" marR="57864" marT="28932" marB="28932"/>
                </a:tc>
                <a:tc>
                  <a:txBody>
                    <a:bodyPr/>
                    <a:lstStyle/>
                    <a:p>
                      <a:pPr algn="ctr"/>
                      <a:r>
                        <a:rPr lang="en-US" sz="900" dirty="0">
                          <a:solidFill>
                            <a:srgbClr val="FF0000"/>
                          </a:solidFill>
                        </a:rPr>
                        <a:t>7</a:t>
                      </a:r>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17</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3"/>
                  </a:ext>
                </a:extLst>
              </a:tr>
              <a:tr h="192881">
                <a:tc>
                  <a:txBody>
                    <a:bodyPr/>
                    <a:lstStyle/>
                    <a:p>
                      <a:r>
                        <a:rPr lang="en-US" sz="900" dirty="0"/>
                        <a:t>T4. Two</a:t>
                      </a:r>
                      <a:r>
                        <a:rPr lang="en-US" sz="900" baseline="0" dirty="0"/>
                        <a:t> arguments relations</a:t>
                      </a:r>
                      <a:endParaRPr lang="en-US" sz="900" dirty="0"/>
                    </a:p>
                  </a:txBody>
                  <a:tcPr marL="57864" marR="57864" marT="28932" marB="28932"/>
                </a:tc>
                <a:tc>
                  <a:txBody>
                    <a:bodyPr/>
                    <a:lstStyle/>
                    <a:p>
                      <a:pPr algn="ctr"/>
                      <a:r>
                        <a:rPr lang="en-US" sz="900" dirty="0">
                          <a:solidFill>
                            <a:srgbClr val="FF0000"/>
                          </a:solidFill>
                        </a:rPr>
                        <a:t>50</a:t>
                      </a:r>
                    </a:p>
                  </a:txBody>
                  <a:tcPr marL="57864" marR="57864" marT="28932" marB="28932"/>
                </a:tc>
                <a:tc>
                  <a:txBody>
                    <a:bodyPr/>
                    <a:lstStyle/>
                    <a:p>
                      <a:pPr algn="ctr"/>
                      <a:r>
                        <a:rPr lang="en-US" sz="900" dirty="0">
                          <a:solidFill>
                            <a:srgbClr val="FF0000"/>
                          </a:solidFill>
                        </a:rPr>
                        <a:t>61</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4"/>
                  </a:ext>
                </a:extLst>
              </a:tr>
              <a:tr h="192881">
                <a:tc>
                  <a:txBody>
                    <a:bodyPr/>
                    <a:lstStyle/>
                    <a:p>
                      <a:r>
                        <a:rPr lang="en-US" sz="900" dirty="0"/>
                        <a:t>T5. Three arguments</a:t>
                      </a:r>
                      <a:r>
                        <a:rPr lang="en-US" sz="900" baseline="0" dirty="0"/>
                        <a:t> relations</a:t>
                      </a:r>
                      <a:endParaRPr lang="en-US" sz="900" dirty="0"/>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70</a:t>
                      </a:r>
                    </a:p>
                  </a:txBody>
                  <a:tcPr marL="57864" marR="57864" marT="28932" marB="28932"/>
                </a:tc>
                <a:tc>
                  <a:txBody>
                    <a:bodyPr/>
                    <a:lstStyle/>
                    <a:p>
                      <a:pPr algn="ctr"/>
                      <a:r>
                        <a:rPr lang="en-US" sz="900" dirty="0">
                          <a:solidFill>
                            <a:srgbClr val="FF0000"/>
                          </a:solidFill>
                        </a:rPr>
                        <a:t>83</a:t>
                      </a:r>
                    </a:p>
                  </a:txBody>
                  <a:tcPr marL="57864" marR="57864" marT="28932" marB="28932"/>
                </a:tc>
                <a:tc>
                  <a:txBody>
                    <a:bodyPr/>
                    <a:lstStyle/>
                    <a:p>
                      <a:pPr algn="ctr"/>
                      <a:r>
                        <a:rPr lang="en-US" sz="900" dirty="0">
                          <a:solidFill>
                            <a:srgbClr val="FF0000"/>
                          </a:solidFill>
                        </a:rPr>
                        <a:t>84</a:t>
                      </a:r>
                    </a:p>
                  </a:txBody>
                  <a:tcPr marL="57864" marR="57864" marT="28932" marB="28932"/>
                </a:tc>
                <a:extLst>
                  <a:ext uri="{0D108BD9-81ED-4DB2-BD59-A6C34878D82A}">
                    <a16:rowId xmlns:a16="http://schemas.microsoft.com/office/drawing/2014/main" val="10005"/>
                  </a:ext>
                </a:extLst>
              </a:tr>
              <a:tr h="192881">
                <a:tc>
                  <a:txBody>
                    <a:bodyPr/>
                    <a:lstStyle/>
                    <a:p>
                      <a:r>
                        <a:rPr lang="en-US" sz="900" dirty="0"/>
                        <a:t>T6. Yes/no</a:t>
                      </a:r>
                      <a:r>
                        <a:rPr lang="en-US" sz="900" baseline="0" dirty="0"/>
                        <a:t> questions</a:t>
                      </a:r>
                      <a:endParaRPr lang="en-US" sz="900" dirty="0"/>
                    </a:p>
                  </a:txBody>
                  <a:tcPr marL="57864" marR="57864" marT="28932" marB="28932"/>
                </a:tc>
                <a:tc>
                  <a:txBody>
                    <a:bodyPr/>
                    <a:lstStyle/>
                    <a:p>
                      <a:pPr algn="ctr"/>
                      <a:r>
                        <a:rPr lang="en-US" sz="900" dirty="0">
                          <a:solidFill>
                            <a:srgbClr val="FF0000"/>
                          </a:solidFill>
                        </a:rPr>
                        <a:t>49</a:t>
                      </a:r>
                    </a:p>
                  </a:txBody>
                  <a:tcPr marL="57864" marR="57864" marT="28932" marB="28932"/>
                </a:tc>
                <a:tc>
                  <a:txBody>
                    <a:bodyPr/>
                    <a:lstStyle/>
                    <a:p>
                      <a:pPr algn="ctr"/>
                      <a:r>
                        <a:rPr lang="en-US" sz="900" dirty="0">
                          <a:solidFill>
                            <a:srgbClr val="FF0000"/>
                          </a:solidFill>
                        </a:rPr>
                        <a:t>48</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FF0000"/>
                          </a:solidFill>
                        </a:rPr>
                        <a:t>49</a:t>
                      </a:r>
                    </a:p>
                  </a:txBody>
                  <a:tcPr marL="57864" marR="57864" marT="28932" marB="28932"/>
                </a:tc>
                <a:extLst>
                  <a:ext uri="{0D108BD9-81ED-4DB2-BD59-A6C34878D82A}">
                    <a16:rowId xmlns:a16="http://schemas.microsoft.com/office/drawing/2014/main" val="10006"/>
                  </a:ext>
                </a:extLst>
              </a:tr>
              <a:tr h="192881">
                <a:tc>
                  <a:txBody>
                    <a:bodyPr/>
                    <a:lstStyle/>
                    <a:p>
                      <a:r>
                        <a:rPr lang="en-US" sz="900" dirty="0"/>
                        <a:t>T7. Counting</a:t>
                      </a:r>
                    </a:p>
                  </a:txBody>
                  <a:tcPr marL="57864" marR="57864" marT="28932" marB="28932"/>
                </a:tc>
                <a:tc>
                  <a:txBody>
                    <a:bodyPr/>
                    <a:lstStyle/>
                    <a:p>
                      <a:pPr algn="ctr"/>
                      <a:r>
                        <a:rPr lang="en-US" sz="900" dirty="0">
                          <a:solidFill>
                            <a:srgbClr val="FF0000"/>
                          </a:solidFill>
                        </a:rPr>
                        <a:t>52</a:t>
                      </a:r>
                    </a:p>
                  </a:txBody>
                  <a:tcPr marL="57864" marR="57864" marT="28932" marB="28932"/>
                </a:tc>
                <a:tc>
                  <a:txBody>
                    <a:bodyPr/>
                    <a:lstStyle/>
                    <a:p>
                      <a:pPr algn="ctr"/>
                      <a:r>
                        <a:rPr lang="en-US" sz="900" dirty="0">
                          <a:solidFill>
                            <a:srgbClr val="FF0000"/>
                          </a:solidFill>
                        </a:rPr>
                        <a:t>49</a:t>
                      </a:r>
                    </a:p>
                  </a:txBody>
                  <a:tcPr marL="57864" marR="57864" marT="28932" marB="28932"/>
                </a:tc>
                <a:tc>
                  <a:txBody>
                    <a:bodyPr/>
                    <a:lstStyle/>
                    <a:p>
                      <a:pPr algn="ctr"/>
                      <a:r>
                        <a:rPr lang="en-US" sz="900" dirty="0">
                          <a:solidFill>
                            <a:srgbClr val="FF0000"/>
                          </a:solidFill>
                        </a:rPr>
                        <a:t>69</a:t>
                      </a:r>
                    </a:p>
                  </a:txBody>
                  <a:tcPr marL="57864" marR="57864" marT="28932" marB="28932"/>
                </a:tc>
                <a:tc>
                  <a:txBody>
                    <a:bodyPr/>
                    <a:lstStyle/>
                    <a:p>
                      <a:pPr algn="ctr"/>
                      <a:r>
                        <a:rPr lang="en-US" sz="900" dirty="0">
                          <a:solidFill>
                            <a:srgbClr val="FF0000"/>
                          </a:solidFill>
                        </a:rPr>
                        <a:t>73</a:t>
                      </a:r>
                    </a:p>
                  </a:txBody>
                  <a:tcPr marL="57864" marR="57864" marT="28932" marB="28932"/>
                </a:tc>
                <a:extLst>
                  <a:ext uri="{0D108BD9-81ED-4DB2-BD59-A6C34878D82A}">
                    <a16:rowId xmlns:a16="http://schemas.microsoft.com/office/drawing/2014/main" val="10007"/>
                  </a:ext>
                </a:extLst>
              </a:tr>
              <a:tr h="192881">
                <a:tc>
                  <a:txBody>
                    <a:bodyPr/>
                    <a:lstStyle/>
                    <a:p>
                      <a:r>
                        <a:rPr lang="en-US" sz="900" dirty="0"/>
                        <a:t>T8. Sets</a:t>
                      </a:r>
                    </a:p>
                  </a:txBody>
                  <a:tcPr marL="57864" marR="57864" marT="28932" marB="28932"/>
                </a:tc>
                <a:tc>
                  <a:txBody>
                    <a:bodyPr/>
                    <a:lstStyle/>
                    <a:p>
                      <a:pPr algn="ctr"/>
                      <a:r>
                        <a:rPr lang="en-US" sz="900" dirty="0">
                          <a:solidFill>
                            <a:srgbClr val="FF0000"/>
                          </a:solidFill>
                        </a:rPr>
                        <a:t>40</a:t>
                      </a:r>
                    </a:p>
                  </a:txBody>
                  <a:tcPr marL="57864" marR="57864" marT="28932" marB="28932"/>
                </a:tc>
                <a:tc>
                  <a:txBody>
                    <a:bodyPr/>
                    <a:lstStyle/>
                    <a:p>
                      <a:pPr algn="ctr"/>
                      <a:r>
                        <a:rPr lang="en-US" sz="900" dirty="0">
                          <a:solidFill>
                            <a:srgbClr val="FF0000"/>
                          </a:solidFill>
                        </a:rPr>
                        <a:t>45</a:t>
                      </a:r>
                    </a:p>
                  </a:txBody>
                  <a:tcPr marL="57864" marR="57864" marT="28932" marB="28932"/>
                </a:tc>
                <a:tc>
                  <a:txBody>
                    <a:bodyPr/>
                    <a:lstStyle/>
                    <a:p>
                      <a:pPr algn="ctr"/>
                      <a:r>
                        <a:rPr lang="en-US" sz="900" dirty="0">
                          <a:solidFill>
                            <a:srgbClr val="FF0000"/>
                          </a:solidFill>
                        </a:rPr>
                        <a:t>70</a:t>
                      </a:r>
                    </a:p>
                  </a:txBody>
                  <a:tcPr marL="57864" marR="57864" marT="28932" marB="28932"/>
                </a:tc>
                <a:tc>
                  <a:txBody>
                    <a:bodyPr/>
                    <a:lstStyle/>
                    <a:p>
                      <a:pPr algn="ctr"/>
                      <a:r>
                        <a:rPr lang="en-US" sz="900" dirty="0">
                          <a:solidFill>
                            <a:srgbClr val="FF0000"/>
                          </a:solidFill>
                        </a:rPr>
                        <a:t>87</a:t>
                      </a:r>
                    </a:p>
                  </a:txBody>
                  <a:tcPr marL="57864" marR="57864" marT="28932" marB="28932"/>
                </a:tc>
                <a:extLst>
                  <a:ext uri="{0D108BD9-81ED-4DB2-BD59-A6C34878D82A}">
                    <a16:rowId xmlns:a16="http://schemas.microsoft.com/office/drawing/2014/main" val="10008"/>
                  </a:ext>
                </a:extLst>
              </a:tr>
              <a:tr h="192881">
                <a:tc>
                  <a:txBody>
                    <a:bodyPr/>
                    <a:lstStyle/>
                    <a:p>
                      <a:r>
                        <a:rPr lang="en-US" sz="900" dirty="0"/>
                        <a:t>T9. Simple</a:t>
                      </a:r>
                      <a:r>
                        <a:rPr lang="en-US" sz="900" baseline="0" dirty="0"/>
                        <a:t> negation</a:t>
                      </a:r>
                      <a:r>
                        <a:rPr lang="en-US" sz="900" dirty="0"/>
                        <a:t> </a:t>
                      </a:r>
                    </a:p>
                  </a:txBody>
                  <a:tcPr marL="57864" marR="57864" marT="28932" marB="28932"/>
                </a:tc>
                <a:tc>
                  <a:txBody>
                    <a:bodyPr/>
                    <a:lstStyle/>
                    <a:p>
                      <a:pPr algn="ctr"/>
                      <a:r>
                        <a:rPr lang="en-US" sz="900" dirty="0">
                          <a:solidFill>
                            <a:srgbClr val="FF0000"/>
                          </a:solidFill>
                        </a:rPr>
                        <a:t>62</a:t>
                      </a:r>
                    </a:p>
                  </a:txBody>
                  <a:tcPr marL="57864" marR="57864" marT="28932" marB="28932"/>
                </a:tc>
                <a:tc>
                  <a:txBody>
                    <a:bodyPr/>
                    <a:lstStyle/>
                    <a:p>
                      <a:pPr algn="ctr"/>
                      <a:r>
                        <a:rPr lang="en-US" sz="900" dirty="0">
                          <a:solidFill>
                            <a:srgbClr val="FF0000"/>
                          </a:solidFill>
                        </a:rPr>
                        <a:t>64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FF0000"/>
                          </a:solidFill>
                        </a:rPr>
                        <a:t>62</a:t>
                      </a:r>
                    </a:p>
                  </a:txBody>
                  <a:tcPr marL="57864" marR="57864" marT="28932" marB="28932"/>
                </a:tc>
                <a:extLst>
                  <a:ext uri="{0D108BD9-81ED-4DB2-BD59-A6C34878D82A}">
                    <a16:rowId xmlns:a16="http://schemas.microsoft.com/office/drawing/2014/main" val="10009"/>
                  </a:ext>
                </a:extLst>
              </a:tr>
              <a:tr h="192881">
                <a:tc>
                  <a:txBody>
                    <a:bodyPr/>
                    <a:lstStyle/>
                    <a:p>
                      <a:r>
                        <a:rPr lang="en-US" sz="900" dirty="0"/>
                        <a:t>T10. Indefinite</a:t>
                      </a:r>
                      <a:r>
                        <a:rPr lang="en-US" sz="900" baseline="0" dirty="0"/>
                        <a:t> knowledge</a:t>
                      </a:r>
                      <a:endParaRPr lang="en-US" sz="900" dirty="0"/>
                    </a:p>
                  </a:txBody>
                  <a:tcPr marL="57864" marR="57864" marT="28932" marB="28932"/>
                </a:tc>
                <a:tc>
                  <a:txBody>
                    <a:bodyPr/>
                    <a:lstStyle/>
                    <a:p>
                      <a:pPr algn="ctr"/>
                      <a:r>
                        <a:rPr lang="en-US" sz="900" dirty="0">
                          <a:solidFill>
                            <a:srgbClr val="FF0000"/>
                          </a:solidFill>
                        </a:rPr>
                        <a:t>45</a:t>
                      </a:r>
                    </a:p>
                  </a:txBody>
                  <a:tcPr marL="57864" marR="57864" marT="28932" marB="28932"/>
                </a:tc>
                <a:tc>
                  <a:txBody>
                    <a:bodyPr/>
                    <a:lstStyle/>
                    <a:p>
                      <a:pPr algn="ctr"/>
                      <a:r>
                        <a:rPr lang="en-US" sz="900" dirty="0">
                          <a:solidFill>
                            <a:srgbClr val="FF0000"/>
                          </a:solidFill>
                        </a:rPr>
                        <a:t>44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FF0000"/>
                          </a:solidFill>
                        </a:rPr>
                        <a:t>50</a:t>
                      </a:r>
                    </a:p>
                  </a:txBody>
                  <a:tcPr marL="57864" marR="57864" marT="28932" marB="28932"/>
                </a:tc>
                <a:extLst>
                  <a:ext uri="{0D108BD9-81ED-4DB2-BD59-A6C34878D82A}">
                    <a16:rowId xmlns:a16="http://schemas.microsoft.com/office/drawing/2014/main" val="10010"/>
                  </a:ext>
                </a:extLst>
              </a:tr>
              <a:tr h="192881">
                <a:tc>
                  <a:txBody>
                    <a:bodyPr/>
                    <a:lstStyle/>
                    <a:p>
                      <a:r>
                        <a:rPr lang="en-US" sz="900" dirty="0"/>
                        <a:t>T11. Basic </a:t>
                      </a:r>
                      <a:r>
                        <a:rPr lang="en-US" sz="900" dirty="0" err="1"/>
                        <a:t>coreference</a:t>
                      </a:r>
                      <a:endParaRPr lang="en-US" sz="900" dirty="0"/>
                    </a:p>
                  </a:txBody>
                  <a:tcPr marL="57864" marR="57864" marT="28932" marB="28932"/>
                </a:tc>
                <a:tc>
                  <a:txBody>
                    <a:bodyPr/>
                    <a:lstStyle/>
                    <a:p>
                      <a:pPr algn="ctr"/>
                      <a:r>
                        <a:rPr lang="en-US" sz="900" dirty="0">
                          <a:solidFill>
                            <a:srgbClr val="FF0000"/>
                          </a:solidFill>
                        </a:rPr>
                        <a:t>29</a:t>
                      </a:r>
                    </a:p>
                  </a:txBody>
                  <a:tcPr marL="57864" marR="57864" marT="28932" marB="28932"/>
                </a:tc>
                <a:tc>
                  <a:txBody>
                    <a:bodyPr/>
                    <a:lstStyle/>
                    <a:p>
                      <a:pPr algn="ctr"/>
                      <a:r>
                        <a:rPr lang="en-US" sz="900" dirty="0">
                          <a:solidFill>
                            <a:srgbClr val="FF0000"/>
                          </a:solidFill>
                        </a:rPr>
                        <a:t>72</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1"/>
                  </a:ext>
                </a:extLst>
              </a:tr>
              <a:tr h="192881">
                <a:tc>
                  <a:txBody>
                    <a:bodyPr/>
                    <a:lstStyle/>
                    <a:p>
                      <a:r>
                        <a:rPr lang="en-US" sz="900" dirty="0"/>
                        <a:t>T12. Conjunction</a:t>
                      </a:r>
                    </a:p>
                  </a:txBody>
                  <a:tcPr marL="57864" marR="57864" marT="28932" marB="28932"/>
                </a:tc>
                <a:tc>
                  <a:txBody>
                    <a:bodyPr/>
                    <a:lstStyle/>
                    <a:p>
                      <a:pPr algn="ctr"/>
                      <a:r>
                        <a:rPr lang="en-US" sz="900" dirty="0">
                          <a:solidFill>
                            <a:srgbClr val="FF0000"/>
                          </a:solidFill>
                        </a:rPr>
                        <a:t>9</a:t>
                      </a:r>
                    </a:p>
                  </a:txBody>
                  <a:tcPr marL="57864" marR="57864" marT="28932" marB="28932"/>
                </a:tc>
                <a:tc>
                  <a:txBody>
                    <a:bodyPr/>
                    <a:lstStyle/>
                    <a:p>
                      <a:pPr algn="ctr"/>
                      <a:r>
                        <a:rPr lang="en-US" sz="900" dirty="0">
                          <a:solidFill>
                            <a:srgbClr val="FF0000"/>
                          </a:solidFill>
                        </a:rPr>
                        <a:t>74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2"/>
                  </a:ext>
                </a:extLst>
              </a:tr>
              <a:tr h="192881">
                <a:tc>
                  <a:txBody>
                    <a:bodyPr/>
                    <a:lstStyle/>
                    <a:p>
                      <a:r>
                        <a:rPr lang="en-US" sz="900" dirty="0"/>
                        <a:t>T13. Compound</a:t>
                      </a:r>
                      <a:r>
                        <a:rPr lang="en-US" sz="900" baseline="0" dirty="0"/>
                        <a:t> </a:t>
                      </a:r>
                      <a:r>
                        <a:rPr lang="en-US" sz="900" baseline="0" dirty="0" err="1"/>
                        <a:t>coreference</a:t>
                      </a:r>
                      <a:endParaRPr lang="en-US" sz="900" dirty="0"/>
                    </a:p>
                  </a:txBody>
                  <a:tcPr marL="57864" marR="57864" marT="28932" marB="28932"/>
                </a:tc>
                <a:tc>
                  <a:txBody>
                    <a:bodyPr/>
                    <a:lstStyle/>
                    <a:p>
                      <a:pPr algn="ctr"/>
                      <a:r>
                        <a:rPr lang="en-US" sz="900" dirty="0">
                          <a:solidFill>
                            <a:srgbClr val="FF0000"/>
                          </a:solidFill>
                        </a:rPr>
                        <a:t>26</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3"/>
                  </a:ext>
                </a:extLst>
              </a:tr>
              <a:tr h="192881">
                <a:tc>
                  <a:txBody>
                    <a:bodyPr/>
                    <a:lstStyle/>
                    <a:p>
                      <a:r>
                        <a:rPr lang="en-US" sz="900" dirty="0"/>
                        <a:t>T14. Time reasoning</a:t>
                      </a:r>
                    </a:p>
                  </a:txBody>
                  <a:tcPr marL="57864" marR="57864" marT="28932" marB="28932"/>
                </a:tc>
                <a:tc>
                  <a:txBody>
                    <a:bodyPr/>
                    <a:lstStyle/>
                    <a:p>
                      <a:pPr algn="ctr"/>
                      <a:r>
                        <a:rPr lang="en-US" sz="900" dirty="0">
                          <a:solidFill>
                            <a:srgbClr val="FF0000"/>
                          </a:solidFill>
                        </a:rPr>
                        <a:t>19</a:t>
                      </a:r>
                    </a:p>
                  </a:txBody>
                  <a:tcPr marL="57864" marR="57864" marT="28932" marB="28932"/>
                </a:tc>
                <a:tc>
                  <a:txBody>
                    <a:bodyPr/>
                    <a:lstStyle/>
                    <a:p>
                      <a:pPr algn="ctr"/>
                      <a:r>
                        <a:rPr lang="en-US" sz="900" dirty="0">
                          <a:solidFill>
                            <a:srgbClr val="FF0000"/>
                          </a:solidFill>
                        </a:rPr>
                        <a:t>27</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4"/>
                  </a:ext>
                </a:extLst>
              </a:tr>
              <a:tr h="192881">
                <a:tc>
                  <a:txBody>
                    <a:bodyPr/>
                    <a:lstStyle/>
                    <a:p>
                      <a:r>
                        <a:rPr lang="en-US" sz="900" dirty="0"/>
                        <a:t>T15. Basic</a:t>
                      </a:r>
                      <a:r>
                        <a:rPr lang="en-US" sz="900" baseline="0" dirty="0"/>
                        <a:t> deduction</a:t>
                      </a:r>
                      <a:endParaRPr lang="en-US" sz="900" dirty="0"/>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21</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5"/>
                  </a:ext>
                </a:extLst>
              </a:tr>
              <a:tr h="192881">
                <a:tc>
                  <a:txBody>
                    <a:bodyPr/>
                    <a:lstStyle/>
                    <a:p>
                      <a:r>
                        <a:rPr lang="en-US" sz="900" dirty="0"/>
                        <a:t>T16. Basic</a:t>
                      </a:r>
                      <a:r>
                        <a:rPr lang="en-US" sz="900" baseline="0" dirty="0"/>
                        <a:t> induction</a:t>
                      </a:r>
                      <a:r>
                        <a:rPr lang="en-US" sz="900" dirty="0"/>
                        <a:t> </a:t>
                      </a:r>
                    </a:p>
                  </a:txBody>
                  <a:tcPr marL="57864" marR="57864" marT="28932" marB="28932"/>
                </a:tc>
                <a:tc>
                  <a:txBody>
                    <a:bodyPr/>
                    <a:lstStyle/>
                    <a:p>
                      <a:pPr algn="ctr"/>
                      <a:r>
                        <a:rPr lang="en-US" sz="900" dirty="0">
                          <a:solidFill>
                            <a:srgbClr val="FF0000"/>
                          </a:solidFill>
                        </a:rPr>
                        <a:t>43</a:t>
                      </a:r>
                    </a:p>
                  </a:txBody>
                  <a:tcPr marL="57864" marR="57864" marT="28932" marB="28932"/>
                </a:tc>
                <a:tc>
                  <a:txBody>
                    <a:bodyPr/>
                    <a:lstStyle/>
                    <a:p>
                      <a:pPr algn="ctr"/>
                      <a:r>
                        <a:rPr lang="en-US" sz="900" dirty="0">
                          <a:solidFill>
                            <a:srgbClr val="FF0000"/>
                          </a:solidFill>
                        </a:rPr>
                        <a:t>23</a:t>
                      </a:r>
                    </a:p>
                  </a:txBody>
                  <a:tcPr marL="57864" marR="57864" marT="28932" marB="28932"/>
                </a:tc>
                <a:tc>
                  <a:txBody>
                    <a:bodyPr/>
                    <a:lstStyle/>
                    <a:p>
                      <a:pPr algn="ctr"/>
                      <a:r>
                        <a:rPr lang="en-US" sz="900" dirty="0">
                          <a:solidFill>
                            <a:srgbClr val="FF0000"/>
                          </a:solidFill>
                        </a:rPr>
                        <a:t>24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6"/>
                  </a:ext>
                </a:extLst>
              </a:tr>
              <a:tr h="192881">
                <a:tc>
                  <a:txBody>
                    <a:bodyPr/>
                    <a:lstStyle/>
                    <a:p>
                      <a:r>
                        <a:rPr lang="en-US" sz="900" dirty="0"/>
                        <a:t>T17. Positional reasoning</a:t>
                      </a:r>
                    </a:p>
                  </a:txBody>
                  <a:tcPr marL="57864" marR="57864" marT="28932" marB="28932"/>
                </a:tc>
                <a:tc>
                  <a:txBody>
                    <a:bodyPr/>
                    <a:lstStyle/>
                    <a:p>
                      <a:pPr algn="ctr"/>
                      <a:r>
                        <a:rPr lang="en-US" sz="900" dirty="0">
                          <a:solidFill>
                            <a:srgbClr val="FF0000"/>
                          </a:solidFill>
                        </a:rPr>
                        <a:t>46</a:t>
                      </a:r>
                    </a:p>
                  </a:txBody>
                  <a:tcPr marL="57864" marR="57864" marT="28932" marB="28932"/>
                </a:tc>
                <a:tc>
                  <a:txBody>
                    <a:bodyPr/>
                    <a:lstStyle/>
                    <a:p>
                      <a:pPr algn="ctr"/>
                      <a:r>
                        <a:rPr lang="en-US" sz="900" dirty="0">
                          <a:solidFill>
                            <a:srgbClr val="FF0000"/>
                          </a:solidFill>
                        </a:rPr>
                        <a:t>51</a:t>
                      </a:r>
                    </a:p>
                  </a:txBody>
                  <a:tcPr marL="57864" marR="57864" marT="28932" marB="28932"/>
                </a:tc>
                <a:tc>
                  <a:txBody>
                    <a:bodyPr/>
                    <a:lstStyle/>
                    <a:p>
                      <a:pPr algn="ctr"/>
                      <a:r>
                        <a:rPr lang="en-US" sz="900" dirty="0">
                          <a:solidFill>
                            <a:srgbClr val="FF0000"/>
                          </a:solidFill>
                        </a:rPr>
                        <a:t>61</a:t>
                      </a:r>
                    </a:p>
                  </a:txBody>
                  <a:tcPr marL="57864" marR="57864" marT="28932" marB="28932"/>
                </a:tc>
                <a:tc>
                  <a:txBody>
                    <a:bodyPr/>
                    <a:lstStyle/>
                    <a:p>
                      <a:pPr algn="ctr"/>
                      <a:r>
                        <a:rPr lang="en-US" sz="900" dirty="0">
                          <a:solidFill>
                            <a:srgbClr val="FF0000"/>
                          </a:solidFill>
                        </a:rPr>
                        <a:t>48</a:t>
                      </a:r>
                    </a:p>
                  </a:txBody>
                  <a:tcPr marL="57864" marR="57864" marT="28932" marB="28932"/>
                </a:tc>
                <a:extLst>
                  <a:ext uri="{0D108BD9-81ED-4DB2-BD59-A6C34878D82A}">
                    <a16:rowId xmlns:a16="http://schemas.microsoft.com/office/drawing/2014/main" val="10017"/>
                  </a:ext>
                </a:extLst>
              </a:tr>
              <a:tr h="192881">
                <a:tc>
                  <a:txBody>
                    <a:bodyPr/>
                    <a:lstStyle/>
                    <a:p>
                      <a:r>
                        <a:rPr lang="en-US" sz="900" dirty="0"/>
                        <a:t>T18. Size</a:t>
                      </a:r>
                      <a:r>
                        <a:rPr lang="en-US" sz="900" baseline="0" dirty="0"/>
                        <a:t> reasoning</a:t>
                      </a:r>
                      <a:endParaRPr lang="en-US" sz="900" dirty="0"/>
                    </a:p>
                  </a:txBody>
                  <a:tcPr marL="57864" marR="57864" marT="28932" marB="28932"/>
                </a:tc>
                <a:tc>
                  <a:txBody>
                    <a:bodyPr/>
                    <a:lstStyle/>
                    <a:p>
                      <a:pPr algn="ctr"/>
                      <a:r>
                        <a:rPr lang="en-US" sz="900" dirty="0">
                          <a:solidFill>
                            <a:srgbClr val="FF0000"/>
                          </a:solidFill>
                        </a:rPr>
                        <a:t>52</a:t>
                      </a:r>
                    </a:p>
                  </a:txBody>
                  <a:tcPr marL="57864" marR="57864" marT="28932" marB="28932"/>
                </a:tc>
                <a:tc>
                  <a:txBody>
                    <a:bodyPr/>
                    <a:lstStyle/>
                    <a:p>
                      <a:pPr algn="ctr"/>
                      <a:r>
                        <a:rPr lang="en-US" sz="900" dirty="0">
                          <a:solidFill>
                            <a:srgbClr val="FF0000"/>
                          </a:solidFill>
                        </a:rPr>
                        <a:t>52</a:t>
                      </a:r>
                    </a:p>
                  </a:txBody>
                  <a:tcPr marL="57864" marR="57864" marT="28932" marB="28932"/>
                </a:tc>
                <a:tc>
                  <a:txBody>
                    <a:bodyPr/>
                    <a:lstStyle/>
                    <a:p>
                      <a:pPr algn="ctr"/>
                      <a:r>
                        <a:rPr lang="en-US" sz="900" dirty="0">
                          <a:solidFill>
                            <a:srgbClr val="FF0000"/>
                          </a:solidFill>
                        </a:rPr>
                        <a:t>62</a:t>
                      </a:r>
                    </a:p>
                  </a:txBody>
                  <a:tcPr marL="57864" marR="57864" marT="28932" marB="28932"/>
                </a:tc>
                <a:tc>
                  <a:txBody>
                    <a:bodyPr/>
                    <a:lstStyle/>
                    <a:p>
                      <a:pPr algn="ctr"/>
                      <a:r>
                        <a:rPr lang="en-US" sz="900" dirty="0">
                          <a:solidFill>
                            <a:srgbClr val="FF0000"/>
                          </a:solidFill>
                        </a:rPr>
                        <a:t>68</a:t>
                      </a:r>
                    </a:p>
                  </a:txBody>
                  <a:tcPr marL="57864" marR="57864" marT="28932" marB="28932"/>
                </a:tc>
                <a:extLst>
                  <a:ext uri="{0D108BD9-81ED-4DB2-BD59-A6C34878D82A}">
                    <a16:rowId xmlns:a16="http://schemas.microsoft.com/office/drawing/2014/main" val="10018"/>
                  </a:ext>
                </a:extLst>
              </a:tr>
              <a:tr h="192881">
                <a:tc>
                  <a:txBody>
                    <a:bodyPr/>
                    <a:lstStyle/>
                    <a:p>
                      <a:r>
                        <a:rPr lang="en-US" sz="900" dirty="0"/>
                        <a:t>T19. Path finding</a:t>
                      </a:r>
                    </a:p>
                  </a:txBody>
                  <a:tcPr marL="57864" marR="57864" marT="28932" marB="28932"/>
                </a:tc>
                <a:tc>
                  <a:txBody>
                    <a:bodyPr/>
                    <a:lstStyle/>
                    <a:p>
                      <a:pPr algn="ctr"/>
                      <a:r>
                        <a:rPr lang="en-US" sz="900" dirty="0">
                          <a:solidFill>
                            <a:srgbClr val="FF0000"/>
                          </a:solidFill>
                        </a:rPr>
                        <a:t>0</a:t>
                      </a:r>
                    </a:p>
                  </a:txBody>
                  <a:tcPr marL="57864" marR="57864" marT="28932" marB="28932"/>
                </a:tc>
                <a:tc>
                  <a:txBody>
                    <a:bodyPr/>
                    <a:lstStyle/>
                    <a:p>
                      <a:pPr algn="ctr"/>
                      <a:r>
                        <a:rPr lang="en-US" sz="900" dirty="0">
                          <a:solidFill>
                            <a:srgbClr val="FF0000"/>
                          </a:solidFill>
                        </a:rPr>
                        <a:t>8</a:t>
                      </a:r>
                    </a:p>
                  </a:txBody>
                  <a:tcPr marL="57864" marR="57864" marT="28932" marB="28932"/>
                </a:tc>
                <a:tc>
                  <a:txBody>
                    <a:bodyPr/>
                    <a:lstStyle/>
                    <a:p>
                      <a:pPr algn="ctr"/>
                      <a:r>
                        <a:rPr lang="en-US" sz="900" dirty="0">
                          <a:solidFill>
                            <a:srgbClr val="FF0000"/>
                          </a:solidFill>
                        </a:rPr>
                        <a:t>49</a:t>
                      </a:r>
                    </a:p>
                  </a:txBody>
                  <a:tcPr marL="57864" marR="57864" marT="28932" marB="28932"/>
                </a:tc>
                <a:tc>
                  <a:txBody>
                    <a:bodyPr/>
                    <a:lstStyle/>
                    <a:p>
                      <a:pPr algn="ctr"/>
                      <a:r>
                        <a:rPr lang="en-US" sz="900" dirty="0">
                          <a:solidFill>
                            <a:srgbClr val="FF0000"/>
                          </a:solidFill>
                        </a:rPr>
                        <a:t>4</a:t>
                      </a:r>
                    </a:p>
                  </a:txBody>
                  <a:tcPr marL="57864" marR="57864" marT="28932" marB="28932"/>
                </a:tc>
                <a:extLst>
                  <a:ext uri="{0D108BD9-81ED-4DB2-BD59-A6C34878D82A}">
                    <a16:rowId xmlns:a16="http://schemas.microsoft.com/office/drawing/2014/main" val="10019"/>
                  </a:ext>
                </a:extLst>
              </a:tr>
              <a:tr h="192881">
                <a:tc>
                  <a:txBody>
                    <a:bodyPr/>
                    <a:lstStyle/>
                    <a:p>
                      <a:r>
                        <a:rPr lang="en-US" sz="900" dirty="0"/>
                        <a:t>T20. Agent’s motivation</a:t>
                      </a:r>
                    </a:p>
                  </a:txBody>
                  <a:tcPr marL="57864" marR="57864" marT="28932" marB="28932"/>
                </a:tc>
                <a:tc>
                  <a:txBody>
                    <a:bodyPr/>
                    <a:lstStyle/>
                    <a:p>
                      <a:pPr algn="ctr"/>
                      <a:r>
                        <a:rPr lang="en-US" sz="900" dirty="0">
                          <a:solidFill>
                            <a:srgbClr val="FF0000"/>
                          </a:solidFill>
                        </a:rPr>
                        <a:t>76</a:t>
                      </a:r>
                    </a:p>
                  </a:txBody>
                  <a:tcPr marL="57864" marR="57864" marT="28932" marB="28932"/>
                </a:tc>
                <a:tc>
                  <a:txBody>
                    <a:bodyPr/>
                    <a:lstStyle/>
                    <a:p>
                      <a:pPr algn="ctr"/>
                      <a:r>
                        <a:rPr lang="en-US" sz="900" dirty="0">
                          <a:solidFill>
                            <a:srgbClr val="FF0000"/>
                          </a:solidFill>
                        </a:rPr>
                        <a:t>91</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20"/>
                  </a:ext>
                </a:extLst>
              </a:tr>
            </a:tbl>
          </a:graphicData>
        </a:graphic>
      </p:graphicFrame>
      <p:sp>
        <p:nvSpPr>
          <p:cNvPr id="5" name="Rounded Rectangle 4"/>
          <p:cNvSpPr/>
          <p:nvPr/>
        </p:nvSpPr>
        <p:spPr bwMode="auto">
          <a:xfrm>
            <a:off x="3366492" y="433983"/>
            <a:ext cx="1398389" cy="241102"/>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7864" tIns="28932" rIns="57864" bIns="28932" numCol="1" rtlCol="0" anchor="t" anchorCtr="0" compatLnSpc="1">
            <a:prstTxWarp prst="textNoShape">
              <a:avLst/>
            </a:prstTxWarp>
          </a:bodyPr>
          <a:lstStyle/>
          <a:p>
            <a:pPr algn="ctr" defTabSz="578632" fontAlgn="base">
              <a:lnSpc>
                <a:spcPct val="90000"/>
              </a:lnSpc>
              <a:spcBef>
                <a:spcPct val="0"/>
              </a:spcBef>
              <a:spcAft>
                <a:spcPct val="0"/>
              </a:spcAft>
              <a:buClrTx/>
            </a:pPr>
            <a:r>
              <a:rPr lang="en-US" sz="1200" dirty="0">
                <a:solidFill>
                  <a:srgbClr val="000000"/>
                </a:solidFill>
                <a:ea typeface="ヒラギノ角ゴ ProN W3" pitchFamily="-65" charset="-128"/>
                <a:cs typeface="ヒラギノ角ゴ ProN W3" pitchFamily="-65" charset="-128"/>
                <a:sym typeface="Vista Sans OT Reg" pitchFamily="-65" charset="0"/>
              </a:rPr>
              <a:t>Weak supervised</a:t>
            </a:r>
          </a:p>
        </p:txBody>
      </p:sp>
      <p:sp>
        <p:nvSpPr>
          <p:cNvPr id="17" name="Rounded Rectangle 16"/>
          <p:cNvSpPr/>
          <p:nvPr/>
        </p:nvSpPr>
        <p:spPr bwMode="auto">
          <a:xfrm>
            <a:off x="5681067" y="433983"/>
            <a:ext cx="1832372" cy="241102"/>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7864" tIns="28932" rIns="57864" bIns="28932" numCol="1" rtlCol="0" anchor="t" anchorCtr="0" compatLnSpc="1">
            <a:prstTxWarp prst="textNoShape">
              <a:avLst/>
            </a:prstTxWarp>
          </a:bodyPr>
          <a:lstStyle/>
          <a:p>
            <a:pPr algn="ctr">
              <a:lnSpc>
                <a:spcPct val="90000"/>
              </a:lnSpc>
            </a:pPr>
            <a:r>
              <a:rPr lang="en-US" sz="1200" dirty="0">
                <a:ea typeface="ヒラギノ角ゴ ProN W3" pitchFamily="-65" charset="-128"/>
                <a:cs typeface="ヒラギノ角ゴ ProN W3" pitchFamily="-65" charset="-128"/>
                <a:sym typeface="Vista Sans OT Reg" pitchFamily="-65" charset="0"/>
              </a:rPr>
              <a:t>Fully supervised</a:t>
            </a:r>
          </a:p>
        </p:txBody>
      </p:sp>
      <p:sp>
        <p:nvSpPr>
          <p:cNvPr id="13" name="Rounded Rectangle 12"/>
          <p:cNvSpPr/>
          <p:nvPr/>
        </p:nvSpPr>
        <p:spPr bwMode="auto">
          <a:xfrm>
            <a:off x="4440936" y="53174"/>
            <a:ext cx="1674729" cy="289322"/>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7864" tIns="28932" rIns="57864" bIns="28932" numCol="1" rtlCol="0" anchor="t" anchorCtr="0" compatLnSpc="1">
            <a:prstTxWarp prst="textNoShape">
              <a:avLst/>
            </a:prstTxWarp>
          </a:bodyPr>
          <a:lstStyle/>
          <a:p>
            <a:pPr defTabSz="578632" fontAlgn="base">
              <a:lnSpc>
                <a:spcPct val="90000"/>
              </a:lnSpc>
              <a:spcBef>
                <a:spcPct val="0"/>
              </a:spcBef>
              <a:spcAft>
                <a:spcPct val="0"/>
              </a:spcAft>
              <a:buClrTx/>
            </a:pPr>
            <a:r>
              <a:rPr lang="en-US" sz="1200" dirty="0">
                <a:solidFill>
                  <a:srgbClr val="000000"/>
                </a:solidFill>
                <a:ea typeface="ヒラギノ角ゴ ProN W3" pitchFamily="-65" charset="-128"/>
                <a:cs typeface="ヒラギノ角ゴ ProN W3" pitchFamily="-65" charset="-128"/>
                <a:sym typeface="Vista Sans OT Reg" pitchFamily="-65" charset="0"/>
              </a:rPr>
              <a:t>Training on 1k stories</a:t>
            </a:r>
          </a:p>
        </p:txBody>
      </p:sp>
      <p:sp>
        <p:nvSpPr>
          <p:cNvPr id="6" name="Rectangle 5">
            <a:extLst>
              <a:ext uri="{FF2B5EF4-FFF2-40B4-BE49-F238E27FC236}">
                <a16:creationId xmlns:a16="http://schemas.microsoft.com/office/drawing/2014/main" id="{F942D4B9-0CF3-9649-8D6D-44C8BD680930}"/>
              </a:ext>
            </a:extLst>
          </p:cNvPr>
          <p:cNvSpPr/>
          <p:nvPr/>
        </p:nvSpPr>
        <p:spPr>
          <a:xfrm>
            <a:off x="2697743" y="3129005"/>
            <a:ext cx="4126138" cy="246221"/>
          </a:xfrm>
          <a:prstGeom prst="rect">
            <a:avLst/>
          </a:prstGeom>
          <a:solidFill>
            <a:schemeClr val="bg1"/>
          </a:solidFill>
        </p:spPr>
        <p:txBody>
          <a:bodyPr wrap="square">
            <a:spAutoFit/>
          </a:bodyPr>
          <a:lstStyle/>
          <a:p>
            <a:r>
              <a:rPr lang="en-US" sz="1000" dirty="0">
                <a:solidFill>
                  <a:schemeClr val="bg1">
                    <a:lumMod val="50000"/>
                  </a:schemeClr>
                </a:solidFill>
              </a:rPr>
              <a:t>Source: </a:t>
            </a:r>
            <a:r>
              <a:rPr lang="en-US" sz="1000" dirty="0">
                <a:solidFill>
                  <a:schemeClr val="bg1">
                    <a:lumMod val="50000"/>
                  </a:schemeClr>
                </a:solidFill>
                <a:hlinkClick r:id="rId2"/>
              </a:rPr>
              <a:t>https://paperswithcode.com/sota/question-answering-babi</a:t>
            </a:r>
            <a:endParaRPr lang="en-US" sz="1000" dirty="0">
              <a:solidFill>
                <a:schemeClr val="bg1">
                  <a:lumMod val="50000"/>
                </a:schemeClr>
              </a:solidFill>
            </a:endParaRPr>
          </a:p>
        </p:txBody>
      </p:sp>
      <p:pic>
        <p:nvPicPr>
          <p:cNvPr id="10" name="Picture 9">
            <a:extLst>
              <a:ext uri="{FF2B5EF4-FFF2-40B4-BE49-F238E27FC236}">
                <a16:creationId xmlns:a16="http://schemas.microsoft.com/office/drawing/2014/main" id="{A316BB8B-F47A-DE45-984A-F54C9CE45DDC}"/>
              </a:ext>
            </a:extLst>
          </p:cNvPr>
          <p:cNvPicPr>
            <a:picLocks noChangeAspect="1"/>
          </p:cNvPicPr>
          <p:nvPr/>
        </p:nvPicPr>
        <p:blipFill>
          <a:blip r:embed="rId3"/>
          <a:stretch>
            <a:fillRect/>
          </a:stretch>
        </p:blipFill>
        <p:spPr>
          <a:xfrm>
            <a:off x="678091" y="1718501"/>
            <a:ext cx="8147713" cy="1356723"/>
          </a:xfrm>
          <a:prstGeom prst="rect">
            <a:avLst/>
          </a:prstGeom>
          <a:ln w="38100">
            <a:solidFill>
              <a:schemeClr val="accent5"/>
            </a:solidFill>
          </a:ln>
        </p:spPr>
      </p:pic>
    </p:spTree>
    <p:extLst>
      <p:ext uri="{BB962C8B-B14F-4D97-AF65-F5344CB8AC3E}">
        <p14:creationId xmlns:p14="http://schemas.microsoft.com/office/powerpoint/2010/main" val="76892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0CD0D-BF13-BE44-8FC0-A064A08D71ED}"/>
              </a:ext>
            </a:extLst>
          </p:cNvPr>
          <p:cNvSpPr>
            <a:spLocks noGrp="1"/>
          </p:cNvSpPr>
          <p:nvPr>
            <p:ph type="title"/>
          </p:nvPr>
        </p:nvSpPr>
        <p:spPr>
          <a:xfrm>
            <a:off x="549275" y="405147"/>
            <a:ext cx="8042276" cy="1002717"/>
          </a:xfrm>
        </p:spPr>
        <p:txBody>
          <a:bodyPr/>
          <a:lstStyle/>
          <a:p>
            <a:r>
              <a:rPr lang="en-US" dirty="0"/>
              <a:t>Artificial tasks for Machine Reading</a:t>
            </a:r>
          </a:p>
        </p:txBody>
      </p:sp>
      <p:sp>
        <p:nvSpPr>
          <p:cNvPr id="3" name="Content Placeholder 2">
            <a:extLst>
              <a:ext uri="{FF2B5EF4-FFF2-40B4-BE49-F238E27FC236}">
                <a16:creationId xmlns:a16="http://schemas.microsoft.com/office/drawing/2014/main" id="{1C81CCC8-832D-A942-9AE9-45891978F65C}"/>
              </a:ext>
            </a:extLst>
          </p:cNvPr>
          <p:cNvSpPr>
            <a:spLocks noGrp="1"/>
          </p:cNvSpPr>
          <p:nvPr>
            <p:ph sz="half" idx="1"/>
          </p:nvPr>
        </p:nvSpPr>
        <p:spPr>
          <a:xfrm>
            <a:off x="171587" y="1210090"/>
            <a:ext cx="8419963" cy="3257550"/>
          </a:xfrm>
        </p:spPr>
        <p:txBody>
          <a:bodyPr>
            <a:noAutofit/>
          </a:bodyPr>
          <a:lstStyle/>
          <a:p>
            <a:pPr marL="506303" lvl="1" indent="-216987">
              <a:spcBef>
                <a:spcPts val="633"/>
              </a:spcBef>
              <a:buFont typeface="Arial"/>
              <a:buChar char="•"/>
            </a:pPr>
            <a:r>
              <a:rPr lang="en-US" sz="2000" dirty="0">
                <a:solidFill>
                  <a:srgbClr val="0070C0"/>
                </a:solidFill>
              </a:rPr>
              <a:t>Advantages: </a:t>
            </a:r>
          </a:p>
          <a:p>
            <a:pPr marL="963503" lvl="2" indent="-216987">
              <a:spcBef>
                <a:spcPts val="633"/>
              </a:spcBef>
              <a:buFont typeface="Arial"/>
              <a:buChar char="•"/>
            </a:pPr>
            <a:r>
              <a:rPr lang="en-US" sz="1800" dirty="0">
                <a:solidFill>
                  <a:srgbClr val="0070C0"/>
                </a:solidFill>
              </a:rPr>
              <a:t>Total control on the complexity of the tasks/reasoning</a:t>
            </a:r>
          </a:p>
          <a:p>
            <a:pPr marL="963503" lvl="2" indent="-216987">
              <a:spcBef>
                <a:spcPts val="633"/>
              </a:spcBef>
              <a:buFont typeface="Arial"/>
              <a:buChar char="•"/>
            </a:pPr>
            <a:r>
              <a:rPr lang="en-US" sz="1800" dirty="0">
                <a:solidFill>
                  <a:srgbClr val="0070C0"/>
                </a:solidFill>
              </a:rPr>
              <a:t>Clear interpretation of results</a:t>
            </a:r>
          </a:p>
          <a:p>
            <a:pPr marL="963503" lvl="2" indent="-216987">
              <a:spcBef>
                <a:spcPts val="633"/>
              </a:spcBef>
              <a:buFont typeface="Arial"/>
              <a:buChar char="•"/>
            </a:pPr>
            <a:r>
              <a:rPr lang="en-US" sz="1800" dirty="0">
                <a:solidFill>
                  <a:srgbClr val="0070C0"/>
                </a:solidFill>
              </a:rPr>
              <a:t>Small-</a:t>
            </a:r>
            <a:r>
              <a:rPr lang="en-US" sz="1800" dirty="0" err="1">
                <a:solidFill>
                  <a:srgbClr val="0070C0"/>
                </a:solidFill>
              </a:rPr>
              <a:t>ish</a:t>
            </a:r>
            <a:r>
              <a:rPr lang="en-US" sz="1800" dirty="0">
                <a:solidFill>
                  <a:srgbClr val="0070C0"/>
                </a:solidFill>
              </a:rPr>
              <a:t> scale so easy to prototype on them</a:t>
            </a:r>
          </a:p>
          <a:p>
            <a:pPr marL="506303" lvl="1" indent="-216987">
              <a:spcBef>
                <a:spcPts val="633"/>
              </a:spcBef>
              <a:buFont typeface="Arial"/>
              <a:buChar char="•"/>
            </a:pPr>
            <a:r>
              <a:rPr lang="en-US" sz="2000" dirty="0">
                <a:solidFill>
                  <a:srgbClr val="C00000"/>
                </a:solidFill>
              </a:rPr>
              <a:t>Challenges: </a:t>
            </a:r>
          </a:p>
          <a:p>
            <a:pPr marL="963503" lvl="2" indent="-216987">
              <a:spcBef>
                <a:spcPts val="633"/>
              </a:spcBef>
              <a:buFont typeface="Arial"/>
              <a:buChar char="•"/>
            </a:pPr>
            <a:r>
              <a:rPr lang="en-US" sz="1800" dirty="0">
                <a:solidFill>
                  <a:srgbClr val="C00000"/>
                </a:solidFill>
              </a:rPr>
              <a:t>How do we know that artificial data models the right problem?</a:t>
            </a:r>
          </a:p>
          <a:p>
            <a:pPr marL="963503" lvl="2" indent="-216987">
              <a:spcBef>
                <a:spcPts val="633"/>
              </a:spcBef>
              <a:buFont typeface="Arial"/>
              <a:buChar char="•"/>
            </a:pPr>
            <a:r>
              <a:rPr lang="en-US" sz="1800" dirty="0">
                <a:solidFill>
                  <a:srgbClr val="C00000"/>
                </a:solidFill>
              </a:rPr>
              <a:t>By creating the tasks that we are solving, aren’t we fooling ourselves?</a:t>
            </a:r>
          </a:p>
          <a:p>
            <a:pPr marL="963503" lvl="2" indent="-216987">
              <a:spcBef>
                <a:spcPts val="633"/>
              </a:spcBef>
              <a:buFont typeface="Arial"/>
              <a:buChar char="•"/>
            </a:pPr>
            <a:r>
              <a:rPr lang="en-US" sz="1800" dirty="0">
                <a:solidFill>
                  <a:srgbClr val="C00000"/>
                </a:solidFill>
              </a:rPr>
              <a:t>How transfer from artificial to real conditions?</a:t>
            </a:r>
          </a:p>
          <a:p>
            <a:endParaRPr lang="en-US" sz="2000" dirty="0">
              <a:solidFill>
                <a:schemeClr val="tx1"/>
              </a:solidFill>
            </a:endParaRPr>
          </a:p>
        </p:txBody>
      </p:sp>
      <p:sp>
        <p:nvSpPr>
          <p:cNvPr id="5" name="Slide Number Placeholder 4">
            <a:extLst>
              <a:ext uri="{FF2B5EF4-FFF2-40B4-BE49-F238E27FC236}">
                <a16:creationId xmlns:a16="http://schemas.microsoft.com/office/drawing/2014/main" id="{5B0E0E7F-A45A-F04F-8005-62077F804E29}"/>
              </a:ext>
            </a:extLst>
          </p:cNvPr>
          <p:cNvSpPr>
            <a:spLocks noGrp="1"/>
          </p:cNvSpPr>
          <p:nvPr>
            <p:ph type="sldNum" sz="quarter" idx="12"/>
          </p:nvPr>
        </p:nvSpPr>
        <p:spPr/>
        <p:txBody>
          <a:bodyPr/>
          <a:lstStyle/>
          <a:p>
            <a:fld id="{7F5CE407-6216-4202-80E4-A30DC2F709B2}" type="slidenum">
              <a:rPr lang="en-US" smtClean="0">
                <a:solidFill>
                  <a:prstClr val="white"/>
                </a:solidFill>
              </a:rPr>
              <a:pPr/>
              <a:t>47</a:t>
            </a:fld>
            <a:endParaRPr lang="en-US">
              <a:solidFill>
                <a:prstClr val="white"/>
              </a:solidFill>
            </a:endParaRPr>
          </a:p>
        </p:txBody>
      </p:sp>
    </p:spTree>
    <p:extLst>
      <p:ext uri="{BB962C8B-B14F-4D97-AF65-F5344CB8AC3E}">
        <p14:creationId xmlns:p14="http://schemas.microsoft.com/office/powerpoint/2010/main" val="3783928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2" name="Google Shape;1602;p7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48</a:t>
            </a:fld>
            <a:endParaRPr/>
          </a:p>
        </p:txBody>
      </p:sp>
      <p:sp>
        <p:nvSpPr>
          <p:cNvPr id="1600" name="Google Shape;1600;p7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Other Machine Reading &amp; QA Datasets</a:t>
            </a:r>
            <a:endParaRPr dirty="0"/>
          </a:p>
        </p:txBody>
      </p:sp>
      <p:graphicFrame>
        <p:nvGraphicFramePr>
          <p:cNvPr id="1601" name="Google Shape;1601;p72"/>
          <p:cNvGraphicFramePr/>
          <p:nvPr>
            <p:extLst>
              <p:ext uri="{D42A27DB-BD31-4B8C-83A1-F6EECF244321}">
                <p14:modId xmlns:p14="http://schemas.microsoft.com/office/powerpoint/2010/main" val="2460869772"/>
              </p:ext>
            </p:extLst>
          </p:nvPr>
        </p:nvGraphicFramePr>
        <p:xfrm>
          <a:off x="810325" y="1101050"/>
          <a:ext cx="7401725" cy="3454275"/>
        </p:xfrm>
        <a:graphic>
          <a:graphicData uri="http://schemas.openxmlformats.org/drawingml/2006/table">
            <a:tbl>
              <a:tblPr>
                <a:noFill/>
                <a:tableStyleId>{D838C725-EE0C-4014-987D-B2245AA3F96C}</a:tableStyleId>
              </a:tblPr>
              <a:tblGrid>
                <a:gridCol w="1057275">
                  <a:extLst>
                    <a:ext uri="{9D8B030D-6E8A-4147-A177-3AD203B41FA5}">
                      <a16:colId xmlns:a16="http://schemas.microsoft.com/office/drawing/2014/main" val="20000"/>
                    </a:ext>
                  </a:extLst>
                </a:gridCol>
                <a:gridCol w="2189225">
                  <a:extLst>
                    <a:ext uri="{9D8B030D-6E8A-4147-A177-3AD203B41FA5}">
                      <a16:colId xmlns:a16="http://schemas.microsoft.com/office/drawing/2014/main" val="20001"/>
                    </a:ext>
                  </a:extLst>
                </a:gridCol>
                <a:gridCol w="1550325">
                  <a:extLst>
                    <a:ext uri="{9D8B030D-6E8A-4147-A177-3AD203B41FA5}">
                      <a16:colId xmlns:a16="http://schemas.microsoft.com/office/drawing/2014/main" val="20002"/>
                    </a:ext>
                  </a:extLst>
                </a:gridCol>
                <a:gridCol w="1083150">
                  <a:extLst>
                    <a:ext uri="{9D8B030D-6E8A-4147-A177-3AD203B41FA5}">
                      <a16:colId xmlns:a16="http://schemas.microsoft.com/office/drawing/2014/main" val="20003"/>
                    </a:ext>
                  </a:extLst>
                </a:gridCol>
                <a:gridCol w="1521750">
                  <a:extLst>
                    <a:ext uri="{9D8B030D-6E8A-4147-A177-3AD203B41FA5}">
                      <a16:colId xmlns:a16="http://schemas.microsoft.com/office/drawing/2014/main" val="20004"/>
                    </a:ext>
                  </a:extLst>
                </a:gridCol>
              </a:tblGrid>
              <a:tr h="121900">
                <a:tc>
                  <a:txBody>
                    <a:bodyPr/>
                    <a:lstStyle/>
                    <a:p>
                      <a:pPr marL="0" lvl="0" indent="0" algn="l" rtl="0">
                        <a:lnSpc>
                          <a:spcPct val="61363"/>
                        </a:lnSpc>
                        <a:spcBef>
                          <a:spcPts val="0"/>
                        </a:spcBef>
                        <a:spcAft>
                          <a:spcPts val="0"/>
                        </a:spcAft>
                        <a:buNone/>
                      </a:pPr>
                      <a:r>
                        <a:rPr lang="en-GB" sz="600" b="1"/>
                        <a:t>Dataset Name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b="1"/>
                        <a:t>Task Format</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b="1"/>
                        <a:t>Supervision type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b="1"/>
                        <a:t>Total Size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b="1"/>
                        <a:t>Authors / Reference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22125">
                <a:tc>
                  <a:txBody>
                    <a:bodyPr/>
                    <a:lstStyle/>
                    <a:p>
                      <a:pPr marL="0" lvl="0" indent="0" algn="l" rtl="0">
                        <a:lnSpc>
                          <a:spcPct val="61363"/>
                        </a:lnSpc>
                        <a:spcBef>
                          <a:spcPts val="0"/>
                        </a:spcBef>
                        <a:spcAft>
                          <a:spcPts val="0"/>
                        </a:spcAft>
                        <a:buNone/>
                      </a:pPr>
                      <a:r>
                        <a:rPr lang="en-GB" sz="600"/>
                        <a:t>TREC-QA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Query log, IR + free form</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Human verification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1,479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Voorhees and Tice (2000)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22125">
                <a:tc>
                  <a:txBody>
                    <a:bodyPr/>
                    <a:lstStyle/>
                    <a:p>
                      <a:pPr marL="0" lvl="0" indent="0" algn="l" rtl="0">
                        <a:lnSpc>
                          <a:spcPct val="61363"/>
                        </a:lnSpc>
                        <a:spcBef>
                          <a:spcPts val="0"/>
                        </a:spcBef>
                        <a:spcAft>
                          <a:spcPts val="0"/>
                        </a:spcAft>
                        <a:buNone/>
                      </a:pPr>
                      <a:r>
                        <a:rPr lang="en-GB" sz="600"/>
                        <a:t>QuizBowl</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Trivia Question Answering</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37,225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Boyd-Graber et al (2012)</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70450">
                <a:tc>
                  <a:txBody>
                    <a:bodyPr/>
                    <a:lstStyle/>
                    <a:p>
                      <a:pPr marL="0" lvl="0" indent="0" algn="l" rtl="0">
                        <a:lnSpc>
                          <a:spcPct val="61363"/>
                        </a:lnSpc>
                        <a:spcBef>
                          <a:spcPts val="0"/>
                        </a:spcBef>
                        <a:spcAft>
                          <a:spcPts val="0"/>
                        </a:spcAft>
                        <a:buNone/>
                      </a:pPr>
                      <a:r>
                        <a:rPr lang="en-GB" sz="600"/>
                        <a:t>WebQuestions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NL question + KB</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Google Search API &amp; Human verification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5,810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Berant et al. (2013)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22125">
                <a:tc>
                  <a:txBody>
                    <a:bodyPr/>
                    <a:lstStyle/>
                    <a:p>
                      <a:pPr marL="0" lvl="0" indent="0" algn="l" rtl="0">
                        <a:lnSpc>
                          <a:spcPct val="61363"/>
                        </a:lnSpc>
                        <a:spcBef>
                          <a:spcPts val="0"/>
                        </a:spcBef>
                        <a:spcAft>
                          <a:spcPts val="0"/>
                        </a:spcAft>
                        <a:buNone/>
                      </a:pPr>
                      <a:r>
                        <a:rPr lang="en-GB" sz="600"/>
                        <a:t>MCTest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2640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Richardson et al. (2013)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22125">
                <a:tc>
                  <a:txBody>
                    <a:bodyPr/>
                    <a:lstStyle/>
                    <a:p>
                      <a:pPr marL="0" lvl="0" indent="0" algn="l" rtl="0">
                        <a:lnSpc>
                          <a:spcPct val="61363"/>
                        </a:lnSpc>
                        <a:spcBef>
                          <a:spcPts val="0"/>
                        </a:spcBef>
                        <a:spcAft>
                          <a:spcPts val="0"/>
                        </a:spcAft>
                        <a:buNone/>
                      </a:pPr>
                      <a:r>
                        <a:rPr lang="en-GB" sz="600"/>
                        <a:t>CNN &amp; Daily Mail</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387,420 + 997,467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Hermann et al. (2015)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170450">
                <a:tc>
                  <a:txBody>
                    <a:bodyPr/>
                    <a:lstStyle/>
                    <a:p>
                      <a:pPr marL="0" lvl="0" indent="0" algn="l" rtl="0">
                        <a:lnSpc>
                          <a:spcPct val="61363"/>
                        </a:lnSpc>
                        <a:spcBef>
                          <a:spcPts val="0"/>
                        </a:spcBef>
                        <a:spcAft>
                          <a:spcPts val="0"/>
                        </a:spcAft>
                        <a:buNone/>
                      </a:pPr>
                      <a:r>
                        <a:rPr lang="en-GB" sz="600"/>
                        <a:t>WikiQA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Extractive QA/ sentence selection Â with Bing queries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3,047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Yang et al. (2015)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22125">
                <a:tc>
                  <a:txBody>
                    <a:bodyPr/>
                    <a:lstStyle/>
                    <a:p>
                      <a:pPr marL="0" lvl="0" indent="0" algn="l" rtl="0">
                        <a:lnSpc>
                          <a:spcPct val="61363"/>
                        </a:lnSpc>
                        <a:spcBef>
                          <a:spcPts val="0"/>
                        </a:spcBef>
                        <a:spcAft>
                          <a:spcPts val="0"/>
                        </a:spcAft>
                        <a:buNone/>
                      </a:pPr>
                      <a:r>
                        <a:rPr lang="en-GB" sz="600" b="1" dirty="0" err="1">
                          <a:solidFill>
                            <a:schemeClr val="tx1"/>
                          </a:solidFill>
                        </a:rPr>
                        <a:t>bAbI</a:t>
                      </a:r>
                      <a:endParaRPr sz="600" b="1" dirty="0">
                        <a:solidFill>
                          <a:schemeClr val="tx1"/>
                        </a:solidFill>
                      </a:endParaRPr>
                    </a:p>
                  </a:txBody>
                  <a:tcPr marL="57150" marR="95250" marT="19050" marB="190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l" rtl="0">
                        <a:lnSpc>
                          <a:spcPct val="61363"/>
                        </a:lnSpc>
                        <a:spcBef>
                          <a:spcPts val="0"/>
                        </a:spcBef>
                        <a:spcAft>
                          <a:spcPts val="0"/>
                        </a:spcAft>
                        <a:buNone/>
                      </a:pPr>
                      <a:r>
                        <a:rPr lang="en-GB" sz="600" b="1" dirty="0">
                          <a:solidFill>
                            <a:schemeClr val="tx1"/>
                          </a:solidFill>
                        </a:rPr>
                        <a:t>20 complex reasoning tasks with controlled language</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l" rtl="0">
                        <a:lnSpc>
                          <a:spcPct val="61363"/>
                        </a:lnSpc>
                        <a:spcBef>
                          <a:spcPts val="0"/>
                        </a:spcBef>
                        <a:spcAft>
                          <a:spcPts val="0"/>
                        </a:spcAft>
                        <a:buNone/>
                      </a:pPr>
                      <a:r>
                        <a:rPr lang="en-GB" sz="600" b="1" dirty="0">
                          <a:solidFill>
                            <a:schemeClr val="tx1"/>
                          </a:solidFill>
                        </a:rPr>
                        <a:t>Automatically Generated</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r" rtl="0">
                        <a:lnSpc>
                          <a:spcPct val="61363"/>
                        </a:lnSpc>
                        <a:spcBef>
                          <a:spcPts val="0"/>
                        </a:spcBef>
                        <a:spcAft>
                          <a:spcPts val="0"/>
                        </a:spcAft>
                        <a:buNone/>
                      </a:pPr>
                      <a:r>
                        <a:rPr lang="en-GB" sz="600" b="1" dirty="0">
                          <a:solidFill>
                            <a:schemeClr val="tx1"/>
                          </a:solidFill>
                        </a:rPr>
                        <a:t>20,000</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l" rtl="0">
                        <a:lnSpc>
                          <a:spcPct val="61363"/>
                        </a:lnSpc>
                        <a:spcBef>
                          <a:spcPts val="0"/>
                        </a:spcBef>
                        <a:spcAft>
                          <a:spcPts val="0"/>
                        </a:spcAft>
                        <a:buNone/>
                      </a:pPr>
                      <a:r>
                        <a:rPr lang="en-GB" sz="600" b="1" dirty="0">
                          <a:solidFill>
                            <a:schemeClr val="tx1"/>
                          </a:solidFill>
                        </a:rPr>
                        <a:t>Weston et al. (2015)</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extLst>
                  <a:ext uri="{0D108BD9-81ED-4DB2-BD59-A6C34878D82A}">
                    <a16:rowId xmlns:a16="http://schemas.microsoft.com/office/drawing/2014/main" val="2501222551"/>
                  </a:ext>
                </a:extLst>
              </a:tr>
              <a:tr h="122125">
                <a:tc>
                  <a:txBody>
                    <a:bodyPr/>
                    <a:lstStyle/>
                    <a:p>
                      <a:pPr marL="0" lvl="0" indent="0" algn="l" rtl="0">
                        <a:lnSpc>
                          <a:spcPct val="61363"/>
                        </a:lnSpc>
                        <a:spcBef>
                          <a:spcPts val="0"/>
                        </a:spcBef>
                        <a:spcAft>
                          <a:spcPts val="0"/>
                        </a:spcAft>
                        <a:buNone/>
                      </a:pPr>
                      <a:r>
                        <a:rPr lang="en-GB" sz="600" dirty="0" err="1"/>
                        <a:t>SimpleQuestions</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NL question + KB</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KB + crowdsourced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108,442</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Bordes et al (2015)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122125">
                <a:tc>
                  <a:txBody>
                    <a:bodyPr/>
                    <a:lstStyle/>
                    <a:p>
                      <a:pPr marL="0" lvl="0" indent="0" algn="l" rtl="0">
                        <a:lnSpc>
                          <a:spcPct val="61363"/>
                        </a:lnSpc>
                        <a:spcBef>
                          <a:spcPts val="0"/>
                        </a:spcBef>
                        <a:spcAft>
                          <a:spcPts val="0"/>
                        </a:spcAft>
                        <a:buNone/>
                      </a:pPr>
                      <a:r>
                        <a:rPr lang="en-GB" sz="600" dirty="0"/>
                        <a:t>Children Book Test</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Cloze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Automatic (fill-the-blank)</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687,343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Hill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08975">
                <a:tc>
                  <a:txBody>
                    <a:bodyPr/>
                    <a:lstStyle/>
                    <a:p>
                      <a:pPr marL="0" lvl="0" indent="0" algn="l" rtl="0">
                        <a:lnSpc>
                          <a:spcPct val="61363"/>
                        </a:lnSpc>
                        <a:spcBef>
                          <a:spcPts val="0"/>
                        </a:spcBef>
                        <a:spcAft>
                          <a:spcPts val="0"/>
                        </a:spcAft>
                        <a:buNone/>
                      </a:pPr>
                      <a:r>
                        <a:rPr lang="en-GB" sz="600" b="1" dirty="0" err="1"/>
                        <a:t>SQuAD</a:t>
                      </a:r>
                      <a:r>
                        <a:rPr lang="en-GB" sz="600" b="1" dirty="0"/>
                        <a:t> (1.0 + 2.0)</a:t>
                      </a:r>
                      <a:endParaRPr sz="600" b="1"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l" rtl="0">
                        <a:lnSpc>
                          <a:spcPct val="61363"/>
                        </a:lnSpc>
                        <a:spcBef>
                          <a:spcPts val="0"/>
                        </a:spcBef>
                        <a:spcAft>
                          <a:spcPts val="0"/>
                        </a:spcAft>
                        <a:buNone/>
                      </a:pPr>
                      <a:r>
                        <a:rPr lang="en-GB" sz="600" b="1"/>
                        <a:t>Extractive QA</a:t>
                      </a:r>
                      <a:endParaRPr sz="600" b="1"/>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l" rtl="0">
                        <a:lnSpc>
                          <a:spcPct val="61363"/>
                        </a:lnSpc>
                        <a:spcBef>
                          <a:spcPts val="0"/>
                        </a:spcBef>
                        <a:spcAft>
                          <a:spcPts val="0"/>
                        </a:spcAft>
                        <a:buNone/>
                      </a:pPr>
                      <a:r>
                        <a:rPr lang="en-GB" sz="600" b="1" dirty="0"/>
                        <a:t>Crowdsourced</a:t>
                      </a:r>
                      <a:endParaRPr sz="600" b="1"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r" rtl="0">
                        <a:lnSpc>
                          <a:spcPct val="61363"/>
                        </a:lnSpc>
                        <a:spcBef>
                          <a:spcPts val="0"/>
                        </a:spcBef>
                        <a:spcAft>
                          <a:spcPts val="0"/>
                        </a:spcAft>
                        <a:buNone/>
                      </a:pPr>
                      <a:r>
                        <a:rPr lang="en-GB" sz="600" b="1"/>
                        <a:t>107,702</a:t>
                      </a:r>
                      <a:endParaRPr sz="600" b="1"/>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l" rtl="0">
                        <a:lnSpc>
                          <a:spcPct val="61363"/>
                        </a:lnSpc>
                        <a:spcBef>
                          <a:spcPts val="0"/>
                        </a:spcBef>
                        <a:spcAft>
                          <a:spcPts val="0"/>
                        </a:spcAft>
                        <a:buNone/>
                      </a:pPr>
                      <a:r>
                        <a:rPr lang="en-GB" sz="600" b="1"/>
                        <a:t>Rajpurkar et al (2016), Rajpurkar and Jia et al (2018)</a:t>
                      </a:r>
                      <a:endParaRPr sz="600" b="1"/>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9"/>
                  </a:ext>
                </a:extLst>
              </a:tr>
              <a:tr h="122125">
                <a:tc>
                  <a:txBody>
                    <a:bodyPr/>
                    <a:lstStyle/>
                    <a:p>
                      <a:pPr marL="0" lvl="0" indent="0" algn="l" rtl="0">
                        <a:lnSpc>
                          <a:spcPct val="61363"/>
                        </a:lnSpc>
                        <a:spcBef>
                          <a:spcPts val="0"/>
                        </a:spcBef>
                        <a:spcAft>
                          <a:spcPts val="0"/>
                        </a:spcAft>
                        <a:buNone/>
                      </a:pPr>
                      <a:r>
                        <a:rPr lang="en-GB" sz="600" dirty="0" err="1"/>
                        <a:t>ComplexQuestions</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NL question + KB</a:t>
                      </a:r>
                      <a:endParaRPr sz="600"/>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Search API &amp; Human verification</a:t>
                      </a:r>
                      <a:endParaRPr sz="600"/>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2,100</a:t>
                      </a:r>
                      <a:endParaRPr sz="600"/>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dirty="0"/>
                        <a:t>Bao et al. (2016)</a:t>
                      </a:r>
                      <a:endParaRPr sz="600" dirty="0"/>
                    </a:p>
                  </a:txBody>
                  <a:tcPr marL="57150" marR="95250" marT="19050" marB="190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122125">
                <a:tc>
                  <a:txBody>
                    <a:bodyPr/>
                    <a:lstStyle/>
                    <a:p>
                      <a:pPr marL="0" lvl="0" indent="0" algn="l" rtl="0">
                        <a:lnSpc>
                          <a:spcPct val="61363"/>
                        </a:lnSpc>
                        <a:spcBef>
                          <a:spcPts val="0"/>
                        </a:spcBef>
                        <a:spcAft>
                          <a:spcPts val="0"/>
                        </a:spcAft>
                        <a:buNone/>
                      </a:pPr>
                      <a:r>
                        <a:rPr lang="en-GB" sz="600"/>
                        <a:t>MovieQA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QA, text &amp; video.</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14,944</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Tapawasi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122125">
                <a:tc>
                  <a:txBody>
                    <a:bodyPr/>
                    <a:lstStyle/>
                    <a:p>
                      <a:pPr marL="0" lvl="0" indent="0" algn="l" rtl="0">
                        <a:lnSpc>
                          <a:spcPct val="61363"/>
                        </a:lnSpc>
                        <a:spcBef>
                          <a:spcPts val="0"/>
                        </a:spcBef>
                        <a:spcAft>
                          <a:spcPts val="0"/>
                        </a:spcAft>
                        <a:buNone/>
                      </a:pPr>
                      <a:r>
                        <a:rPr lang="en-GB" sz="600"/>
                        <a:t>WhoDidWhat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205,978</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Onishi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r h="122125">
                <a:tc>
                  <a:txBody>
                    <a:bodyPr/>
                    <a:lstStyle/>
                    <a:p>
                      <a:pPr marL="0" lvl="0" indent="0" algn="l" rtl="0">
                        <a:lnSpc>
                          <a:spcPct val="61363"/>
                        </a:lnSpc>
                        <a:spcBef>
                          <a:spcPts val="0"/>
                        </a:spcBef>
                        <a:spcAft>
                          <a:spcPts val="0"/>
                        </a:spcAft>
                        <a:buNone/>
                      </a:pPr>
                      <a:r>
                        <a:rPr lang="en-GB" sz="600"/>
                        <a:t>MS MARCO</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Bing queries and NL answers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100,000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Nguyen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4"/>
                  </a:ext>
                </a:extLst>
              </a:tr>
              <a:tr h="122125">
                <a:tc>
                  <a:txBody>
                    <a:bodyPr/>
                    <a:lstStyle/>
                    <a:p>
                      <a:pPr marL="0" lvl="0" indent="0" algn="l" rtl="0">
                        <a:lnSpc>
                          <a:spcPct val="61363"/>
                        </a:lnSpc>
                        <a:spcBef>
                          <a:spcPts val="0"/>
                        </a:spcBef>
                        <a:spcAft>
                          <a:spcPts val="0"/>
                        </a:spcAft>
                        <a:buNone/>
                      </a:pPr>
                      <a:r>
                        <a:rPr lang="en-GB" sz="600"/>
                        <a:t>Lambada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Automatic (human verification)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10,022</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Paperno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5"/>
                  </a:ext>
                </a:extLst>
              </a:tr>
              <a:tr h="121900">
                <a:tc>
                  <a:txBody>
                    <a:bodyPr/>
                    <a:lstStyle/>
                    <a:p>
                      <a:pPr marL="0" lvl="0" indent="0" algn="l" rtl="0">
                        <a:lnSpc>
                          <a:spcPct val="61363"/>
                        </a:lnSpc>
                        <a:spcBef>
                          <a:spcPts val="0"/>
                        </a:spcBef>
                        <a:spcAft>
                          <a:spcPts val="0"/>
                        </a:spcAft>
                        <a:buNone/>
                      </a:pPr>
                      <a:r>
                        <a:rPr lang="en-GB" sz="600"/>
                        <a:t>WikiReading</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KB query, NL text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18.58M</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Hewlett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6"/>
                  </a:ext>
                </a:extLst>
              </a:tr>
              <a:tr h="122125">
                <a:tc>
                  <a:txBody>
                    <a:bodyPr/>
                    <a:lstStyle/>
                    <a:p>
                      <a:pPr marL="0" lvl="0" indent="0" algn="l" rtl="0">
                        <a:lnSpc>
                          <a:spcPct val="61363"/>
                        </a:lnSpc>
                        <a:spcBef>
                          <a:spcPts val="0"/>
                        </a:spcBef>
                        <a:spcAft>
                          <a:spcPts val="0"/>
                        </a:spcAft>
                        <a:buNone/>
                      </a:pPr>
                      <a:r>
                        <a:rPr lang="en-GB" sz="600"/>
                        <a:t>TriviaQA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Trivia Question Answering</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 + 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662,659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Joshi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7"/>
                  </a:ext>
                </a:extLst>
              </a:tr>
              <a:tr h="121900">
                <a:tc>
                  <a:txBody>
                    <a:bodyPr/>
                    <a:lstStyle/>
                    <a:p>
                      <a:pPr marL="0" lvl="0" indent="0" algn="l" rtl="0">
                        <a:lnSpc>
                          <a:spcPct val="61363"/>
                        </a:lnSpc>
                        <a:spcBef>
                          <a:spcPts val="0"/>
                        </a:spcBef>
                        <a:spcAft>
                          <a:spcPts val="0"/>
                        </a:spcAft>
                        <a:buNone/>
                      </a:pPr>
                      <a:r>
                        <a:rPr lang="en-GB" sz="600"/>
                        <a:t>SciQ</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13,679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Welbl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8"/>
                  </a:ext>
                </a:extLst>
              </a:tr>
              <a:tr h="122125">
                <a:tc>
                  <a:txBody>
                    <a:bodyPr/>
                    <a:lstStyle/>
                    <a:p>
                      <a:pPr marL="0" lvl="0" indent="0" algn="l" rtl="0">
                        <a:lnSpc>
                          <a:spcPct val="61363"/>
                        </a:lnSpc>
                        <a:spcBef>
                          <a:spcPts val="0"/>
                        </a:spcBef>
                        <a:spcAft>
                          <a:spcPts val="0"/>
                        </a:spcAft>
                        <a:buNone/>
                      </a:pPr>
                      <a:r>
                        <a:rPr lang="en-GB" sz="600"/>
                        <a:t>RACE</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Exam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97,687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Lai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9"/>
                  </a:ext>
                </a:extLst>
              </a:tr>
              <a:tr h="121900">
                <a:tc>
                  <a:txBody>
                    <a:bodyPr/>
                    <a:lstStyle/>
                    <a:p>
                      <a:pPr marL="0" lvl="0" indent="0" algn="l" rtl="0">
                        <a:lnSpc>
                          <a:spcPct val="61363"/>
                        </a:lnSpc>
                        <a:spcBef>
                          <a:spcPts val="0"/>
                        </a:spcBef>
                        <a:spcAft>
                          <a:spcPts val="0"/>
                        </a:spcAft>
                        <a:buNone/>
                      </a:pPr>
                      <a:r>
                        <a:rPr lang="en-GB" sz="600"/>
                        <a:t>NewsQA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Extractive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119,633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Trischler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0"/>
                  </a:ext>
                </a:extLst>
              </a:tr>
              <a:tr h="122125">
                <a:tc>
                  <a:txBody>
                    <a:bodyPr/>
                    <a:lstStyle/>
                    <a:p>
                      <a:pPr marL="0" lvl="0" indent="0" algn="l" rtl="0">
                        <a:lnSpc>
                          <a:spcPct val="61363"/>
                        </a:lnSpc>
                        <a:spcBef>
                          <a:spcPts val="0"/>
                        </a:spcBef>
                        <a:spcAft>
                          <a:spcPts val="0"/>
                        </a:spcAft>
                        <a:buNone/>
                      </a:pPr>
                      <a:r>
                        <a:rPr lang="en-GB" sz="600"/>
                        <a:t>AI2 Science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Science Exam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5,059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Allen Institute for AI (2017 release)</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1"/>
                  </a:ext>
                </a:extLst>
              </a:tr>
              <a:tr h="170450">
                <a:tc>
                  <a:txBody>
                    <a:bodyPr/>
                    <a:lstStyle/>
                    <a:p>
                      <a:pPr marL="0" lvl="0" indent="0" algn="l" rtl="0">
                        <a:lnSpc>
                          <a:spcPct val="61363"/>
                        </a:lnSpc>
                        <a:spcBef>
                          <a:spcPts val="0"/>
                        </a:spcBef>
                        <a:spcAft>
                          <a:spcPts val="0"/>
                        </a:spcAft>
                        <a:buNone/>
                      </a:pPr>
                      <a:r>
                        <a:rPr lang="en-GB" sz="600"/>
                        <a:t>SearchQA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Trivia questions + Search Engine Results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 + 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140,461</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Dunn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2"/>
                  </a:ext>
                </a:extLst>
              </a:tr>
              <a:tr h="170450">
                <a:tc>
                  <a:txBody>
                    <a:bodyPr/>
                    <a:lstStyle/>
                    <a:p>
                      <a:pPr marL="0" lvl="0" indent="0" algn="l" rtl="0">
                        <a:lnSpc>
                          <a:spcPct val="61363"/>
                        </a:lnSpc>
                        <a:spcBef>
                          <a:spcPts val="0"/>
                        </a:spcBef>
                        <a:spcAft>
                          <a:spcPts val="0"/>
                        </a:spcAft>
                        <a:buNone/>
                      </a:pPr>
                      <a:r>
                        <a:rPr lang="en-GB" sz="600"/>
                        <a:t>QUASAR-S &amp; QUASAR-T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&amp;  free-form trivia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37,362 + 43,013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Dhingra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3"/>
                  </a:ext>
                </a:extLst>
              </a:tr>
              <a:tr h="122125">
                <a:tc>
                  <a:txBody>
                    <a:bodyPr/>
                    <a:lstStyle/>
                    <a:p>
                      <a:pPr marL="0" lvl="0" indent="0" algn="l" rtl="0">
                        <a:lnSpc>
                          <a:spcPct val="61363"/>
                        </a:lnSpc>
                        <a:spcBef>
                          <a:spcPts val="0"/>
                        </a:spcBef>
                        <a:spcAft>
                          <a:spcPts val="0"/>
                        </a:spcAft>
                        <a:buNone/>
                      </a:pPr>
                      <a:r>
                        <a:rPr lang="en-GB" sz="600"/>
                        <a:t>Wikihop &amp; Medhop</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KB query, NL text, multiple Choice</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51,318+2,508</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Welbl et al. (2018)</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4"/>
                  </a:ext>
                </a:extLst>
              </a:tr>
              <a:tr h="121900">
                <a:tc>
                  <a:txBody>
                    <a:bodyPr/>
                    <a:lstStyle/>
                    <a:p>
                      <a:pPr marL="0" lvl="0" indent="0" algn="l" rtl="0">
                        <a:lnSpc>
                          <a:spcPct val="61363"/>
                        </a:lnSpc>
                        <a:spcBef>
                          <a:spcPts val="0"/>
                        </a:spcBef>
                        <a:spcAft>
                          <a:spcPts val="0"/>
                        </a:spcAft>
                        <a:buNone/>
                      </a:pPr>
                      <a:r>
                        <a:rPr lang="en-GB" sz="600"/>
                        <a:t>NarrativeQA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free-form answer generation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46,765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dirty="0" err="1"/>
                        <a:t>Kocisky</a:t>
                      </a:r>
                      <a:r>
                        <a:rPr lang="en-GB" sz="600" dirty="0"/>
                        <a:t> et al. (2018)</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3" name="Google Shape;1593;p7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49</a:t>
            </a:fld>
            <a:endParaRPr/>
          </a:p>
        </p:txBody>
      </p:sp>
      <p:sp>
        <p:nvSpPr>
          <p:cNvPr id="1592" name="Google Shape;1592;p71"/>
          <p:cNvSpPr txBox="1">
            <a:spLocks noGrp="1"/>
          </p:cNvSpPr>
          <p:nvPr>
            <p:ph type="title" idx="4294967295"/>
          </p:nvPr>
        </p:nvSpPr>
        <p:spPr>
          <a:xfrm>
            <a:off x="0" y="147638"/>
            <a:ext cx="8521700" cy="57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Stanford Question Answering Dataset (SQuAD)</a:t>
            </a:r>
            <a:endParaRPr/>
          </a:p>
          <a:p>
            <a:pPr marL="0" lvl="0" indent="0" algn="l" rtl="0">
              <a:spcBef>
                <a:spcPts val="0"/>
              </a:spcBef>
              <a:spcAft>
                <a:spcPts val="0"/>
              </a:spcAft>
              <a:buNone/>
            </a:pPr>
            <a:endParaRPr/>
          </a:p>
        </p:txBody>
      </p:sp>
      <p:sp>
        <p:nvSpPr>
          <p:cNvPr id="1594" name="Google Shape;1594;p71"/>
          <p:cNvSpPr txBox="1"/>
          <p:nvPr/>
        </p:nvSpPr>
        <p:spPr>
          <a:xfrm>
            <a:off x="774758" y="1707812"/>
            <a:ext cx="7697700" cy="27675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b="1" dirty="0">
                <a:solidFill>
                  <a:schemeClr val="accent3"/>
                </a:solidFill>
                <a:latin typeface="Proxima Nova"/>
                <a:ea typeface="Proxima Nova"/>
                <a:cs typeface="Proxima Nova"/>
                <a:sym typeface="Proxima Nova"/>
              </a:rPr>
              <a:t>Dataset size</a:t>
            </a:r>
            <a:r>
              <a:rPr lang="en-GB" sz="1600" dirty="0">
                <a:solidFill>
                  <a:schemeClr val="accent3"/>
                </a:solidFill>
                <a:latin typeface="Proxima Nova"/>
                <a:ea typeface="Proxima Nova"/>
                <a:cs typeface="Proxima Nova"/>
                <a:sym typeface="Proxima Nova"/>
              </a:rPr>
              <a:t>: 107,702 samples</a:t>
            </a:r>
            <a:endParaRPr sz="1600" dirty="0">
              <a:solidFill>
                <a:schemeClr val="accent3"/>
              </a:solidFill>
              <a:latin typeface="Proxima Nova"/>
              <a:ea typeface="Proxima Nova"/>
              <a:cs typeface="Proxima Nova"/>
              <a:sym typeface="Proxima Nova"/>
            </a:endParaRPr>
          </a:p>
          <a:p>
            <a:pPr marL="457200" lvl="0" indent="-330200" algn="l" rtl="0">
              <a:lnSpc>
                <a:spcPct val="115000"/>
              </a:lnSpc>
              <a:spcBef>
                <a:spcPts val="160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Widely used benchmark dataset</a:t>
            </a:r>
            <a:endParaRPr sz="1600" i="1" dirty="0">
              <a:solidFill>
                <a:schemeClr val="accent3"/>
              </a:solidFill>
              <a:latin typeface="Proxima Nova"/>
              <a:ea typeface="Proxima Nova"/>
              <a:cs typeface="Proxima Nova"/>
              <a:sym typeface="Proxima Nova"/>
            </a:endParaRPr>
          </a:p>
          <a:p>
            <a:pPr marL="457200" lvl="0" indent="-330200" algn="l" rtl="0">
              <a:lnSpc>
                <a:spcPct val="100000"/>
              </a:lnSpc>
              <a:spcBef>
                <a:spcPts val="1600"/>
              </a:spcBef>
              <a:spcAft>
                <a:spcPts val="0"/>
              </a:spcAft>
              <a:buClr>
                <a:schemeClr val="accent3"/>
              </a:buClr>
              <a:buSzPts val="1600"/>
              <a:buFont typeface="Proxima Nova"/>
              <a:buChar char="●"/>
            </a:pPr>
            <a:r>
              <a:rPr lang="en-GB" sz="1600" b="1" dirty="0">
                <a:solidFill>
                  <a:schemeClr val="accent3"/>
                </a:solidFill>
                <a:latin typeface="Proxima Nova"/>
                <a:ea typeface="Proxima Nova"/>
                <a:cs typeface="Proxima Nova"/>
                <a:sym typeface="Proxima Nova"/>
              </a:rPr>
              <a:t>Task:</a:t>
            </a:r>
            <a:r>
              <a:rPr lang="en-GB" sz="1600" i="1" dirty="0">
                <a:solidFill>
                  <a:schemeClr val="accent3"/>
                </a:solidFill>
                <a:latin typeface="Proxima Nova"/>
                <a:ea typeface="Proxima Nova"/>
                <a:cs typeface="Proxima Nova"/>
                <a:sym typeface="Proxima Nova"/>
              </a:rPr>
              <a:t> </a:t>
            </a:r>
            <a:r>
              <a:rPr lang="en-GB" sz="1600" dirty="0">
                <a:solidFill>
                  <a:srgbClr val="0070C0"/>
                </a:solidFill>
                <a:latin typeface="Proxima Nova"/>
                <a:ea typeface="Proxima Nova"/>
                <a:cs typeface="Proxima Nova"/>
                <a:sym typeface="Proxima Nova"/>
              </a:rPr>
              <a:t>Extractive Question Answering</a:t>
            </a:r>
            <a:endParaRPr sz="1600" dirty="0">
              <a:solidFill>
                <a:srgbClr val="0070C0"/>
              </a:solidFill>
              <a:latin typeface="Proxima Nova"/>
              <a:ea typeface="Proxima Nova"/>
              <a:cs typeface="Proxima Nova"/>
              <a:sym typeface="Proxima Nova"/>
            </a:endParaRPr>
          </a:p>
          <a:p>
            <a:pPr marL="914400" lvl="1" indent="-330200" algn="l" rtl="0">
              <a:lnSpc>
                <a:spcPct val="115000"/>
              </a:lnSpc>
              <a:spcBef>
                <a:spcPts val="0"/>
              </a:spcBef>
              <a:spcAft>
                <a:spcPts val="160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System has to predict the start and end position of the answer in the passage of text</a:t>
            </a:r>
          </a:p>
          <a:p>
            <a:pPr marL="914400" lvl="1" indent="-330200" algn="l" rtl="0">
              <a:lnSpc>
                <a:spcPct val="115000"/>
              </a:lnSpc>
              <a:spcBef>
                <a:spcPts val="0"/>
              </a:spcBef>
              <a:spcAft>
                <a:spcPts val="1600"/>
              </a:spcAft>
              <a:buClr>
                <a:schemeClr val="accent3"/>
              </a:buClr>
              <a:buSzPts val="1600"/>
              <a:buFont typeface="Proxima Nova"/>
              <a:buChar char="○"/>
            </a:pPr>
            <a:endParaRPr lang="en-GB" sz="1600" dirty="0">
              <a:solidFill>
                <a:schemeClr val="accent3"/>
              </a:solidFill>
              <a:latin typeface="Proxima Nova"/>
              <a:ea typeface="Proxima Nova"/>
              <a:cs typeface="Proxima Nova"/>
              <a:sym typeface="Proxima Nova"/>
            </a:endParaRPr>
          </a:p>
          <a:p>
            <a:pPr marL="914400" lvl="1" indent="-330200" algn="l" rtl="0">
              <a:lnSpc>
                <a:spcPct val="115000"/>
              </a:lnSpc>
              <a:spcBef>
                <a:spcPts val="0"/>
              </a:spcBef>
              <a:spcAft>
                <a:spcPts val="1600"/>
              </a:spcAft>
              <a:buClr>
                <a:schemeClr val="accent3"/>
              </a:buClr>
              <a:buSzPts val="1600"/>
              <a:buFont typeface="Proxima Nova"/>
              <a:buChar char="○"/>
            </a:pPr>
            <a:endParaRPr sz="1600" dirty="0">
              <a:solidFill>
                <a:schemeClr val="accent3"/>
              </a:solidFill>
              <a:latin typeface="Proxima Nova"/>
              <a:ea typeface="Proxima Nova"/>
              <a:cs typeface="Proxima Nova"/>
              <a:sym typeface="Proxima Nova"/>
            </a:endParaRPr>
          </a:p>
        </p:txBody>
      </p:sp>
      <p:sp>
        <p:nvSpPr>
          <p:cNvPr id="1595" name="Google Shape;1595;p71"/>
          <p:cNvSpPr txBox="1"/>
          <p:nvPr/>
        </p:nvSpPr>
        <p:spPr>
          <a:xfrm>
            <a:off x="334063" y="74415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err="1">
                <a:solidFill>
                  <a:srgbClr val="999999"/>
                </a:solidFill>
              </a:rPr>
              <a:t>Rajpurkar</a:t>
            </a:r>
            <a:r>
              <a:rPr lang="en-GB" sz="1500" dirty="0">
                <a:solidFill>
                  <a:srgbClr val="999999"/>
                </a:solidFill>
              </a:rPr>
              <a:t> et. al., EMNLP’16</a:t>
            </a:r>
            <a:endParaRPr sz="1500" dirty="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1" name="Google Shape;71;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69" name="Google Shape;69;p1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pic>
        <p:nvPicPr>
          <p:cNvPr id="70" name="Google Shape;70;p14"/>
          <p:cNvPicPr preferRelativeResize="0"/>
          <p:nvPr/>
        </p:nvPicPr>
        <p:blipFill rotWithShape="1">
          <a:blip r:embed="rId3">
            <a:alphaModFix/>
          </a:blip>
          <a:srcRect b="37386"/>
          <a:stretch/>
        </p:blipFill>
        <p:spPr>
          <a:xfrm>
            <a:off x="0" y="0"/>
            <a:ext cx="9144000" cy="48767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9" name="Google Shape;1579;p7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50</a:t>
            </a:fld>
            <a:endParaRPr/>
          </a:p>
        </p:txBody>
      </p:sp>
      <p:sp>
        <p:nvSpPr>
          <p:cNvPr id="1578" name="Google Shape;1578;p70"/>
          <p:cNvSpPr txBox="1">
            <a:spLocks noGrp="1"/>
          </p:cNvSpPr>
          <p:nvPr>
            <p:ph type="title" idx="4294967295"/>
          </p:nvPr>
        </p:nvSpPr>
        <p:spPr>
          <a:xfrm>
            <a:off x="0" y="147638"/>
            <a:ext cx="8521700" cy="57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Stanford Question Answering Dataset (SQuAD)</a:t>
            </a:r>
            <a:endParaRPr/>
          </a:p>
          <a:p>
            <a:pPr marL="0" lvl="0" indent="0" algn="l" rtl="0">
              <a:spcBef>
                <a:spcPts val="0"/>
              </a:spcBef>
              <a:spcAft>
                <a:spcPts val="0"/>
              </a:spcAft>
              <a:buNone/>
            </a:pPr>
            <a:endParaRPr/>
          </a:p>
        </p:txBody>
      </p:sp>
      <p:grpSp>
        <p:nvGrpSpPr>
          <p:cNvPr id="1581" name="Google Shape;1581;p70"/>
          <p:cNvGrpSpPr/>
          <p:nvPr/>
        </p:nvGrpSpPr>
        <p:grpSpPr>
          <a:xfrm>
            <a:off x="1090175" y="1199700"/>
            <a:ext cx="6810550" cy="2642525"/>
            <a:chOff x="1090175" y="1199700"/>
            <a:chExt cx="6810550" cy="2642525"/>
          </a:xfrm>
        </p:grpSpPr>
        <p:sp>
          <p:nvSpPr>
            <p:cNvPr id="1582" name="Google Shape;1582;p70"/>
            <p:cNvSpPr txBox="1"/>
            <p:nvPr/>
          </p:nvSpPr>
          <p:spPr>
            <a:xfrm>
              <a:off x="1090178" y="1270650"/>
              <a:ext cx="1977000" cy="430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Text Passage</a:t>
              </a:r>
              <a:endParaRPr/>
            </a:p>
          </p:txBody>
        </p:sp>
        <p:sp>
          <p:nvSpPr>
            <p:cNvPr id="1583" name="Google Shape;1583;p70"/>
            <p:cNvSpPr txBox="1"/>
            <p:nvPr/>
          </p:nvSpPr>
          <p:spPr>
            <a:xfrm>
              <a:off x="5923725" y="1199700"/>
              <a:ext cx="19770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Question + Answer</a:t>
              </a:r>
              <a:endParaRPr/>
            </a:p>
          </p:txBody>
        </p:sp>
        <p:sp>
          <p:nvSpPr>
            <p:cNvPr id="1584" name="Google Shape;1584;p70"/>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585" name="Google Shape;1585;p70"/>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sp>
          <p:nvSpPr>
            <p:cNvPr id="1586" name="Google Shape;1586;p70"/>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grpSp>
      <p:sp>
        <p:nvSpPr>
          <p:cNvPr id="1587" name="Google Shape;1587;p70"/>
          <p:cNvSpPr txBox="1"/>
          <p:nvPr/>
        </p:nvSpPr>
        <p:spPr>
          <a:xfrm>
            <a:off x="1096825" y="3104500"/>
            <a:ext cx="4823100" cy="2820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Task:</a:t>
            </a:r>
            <a:r>
              <a:rPr lang="en-GB" sz="1600">
                <a:solidFill>
                  <a:schemeClr val="accent3"/>
                </a:solidFill>
                <a:latin typeface="Proxima Nova"/>
                <a:ea typeface="Proxima Nova"/>
                <a:cs typeface="Proxima Nova"/>
                <a:sym typeface="Proxima Nova"/>
              </a:rPr>
              <a:t> Given a paragraph and a question about it, predict the text span that states the correct answer.</a:t>
            </a:r>
            <a:endParaRPr/>
          </a:p>
        </p:txBody>
      </p:sp>
      <p:grpSp>
        <p:nvGrpSpPr>
          <p:cNvPr id="6" name="Group 5">
            <a:extLst>
              <a:ext uri="{FF2B5EF4-FFF2-40B4-BE49-F238E27FC236}">
                <a16:creationId xmlns:a16="http://schemas.microsoft.com/office/drawing/2014/main" id="{4649DD1F-BB40-8D43-934E-5316B8CA97B5}"/>
              </a:ext>
            </a:extLst>
          </p:cNvPr>
          <p:cNvGrpSpPr/>
          <p:nvPr/>
        </p:nvGrpSpPr>
        <p:grpSpPr>
          <a:xfrm>
            <a:off x="2382689" y="764077"/>
            <a:ext cx="4529540" cy="4164255"/>
            <a:chOff x="1600200" y="256499"/>
            <a:chExt cx="4529540" cy="4164255"/>
          </a:xfrm>
        </p:grpSpPr>
        <p:pic>
          <p:nvPicPr>
            <p:cNvPr id="3" name="Picture 2">
              <a:extLst>
                <a:ext uri="{FF2B5EF4-FFF2-40B4-BE49-F238E27FC236}">
                  <a16:creationId xmlns:a16="http://schemas.microsoft.com/office/drawing/2014/main" id="{5E8BB648-3DD7-814F-8208-7133ED6BAEB1}"/>
                </a:ext>
              </a:extLst>
            </p:cNvPr>
            <p:cNvPicPr>
              <a:picLocks noChangeAspect="1"/>
            </p:cNvPicPr>
            <p:nvPr/>
          </p:nvPicPr>
          <p:blipFill>
            <a:blip r:embed="rId3"/>
            <a:stretch>
              <a:fillRect/>
            </a:stretch>
          </p:blipFill>
          <p:spPr>
            <a:xfrm>
              <a:off x="1600200" y="256499"/>
              <a:ext cx="4529540" cy="4164255"/>
            </a:xfrm>
            <a:prstGeom prst="rect">
              <a:avLst/>
            </a:prstGeom>
            <a:ln w="57150">
              <a:solidFill>
                <a:schemeClr val="accent5"/>
              </a:solidFill>
            </a:ln>
          </p:spPr>
        </p:pic>
        <p:sp>
          <p:nvSpPr>
            <p:cNvPr id="5" name="TextBox 4">
              <a:extLst>
                <a:ext uri="{FF2B5EF4-FFF2-40B4-BE49-F238E27FC236}">
                  <a16:creationId xmlns:a16="http://schemas.microsoft.com/office/drawing/2014/main" id="{0485719F-FDFD-1B45-97DB-061825F62E28}"/>
                </a:ext>
              </a:extLst>
            </p:cNvPr>
            <p:cNvSpPr txBox="1"/>
            <p:nvPr/>
          </p:nvSpPr>
          <p:spPr>
            <a:xfrm>
              <a:off x="2253047" y="3217352"/>
              <a:ext cx="3426296" cy="615553"/>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000" dirty="0"/>
                <a:t>Very popular leaderboard!</a:t>
              </a:r>
            </a:p>
            <a:p>
              <a:pPr algn="ctr"/>
              <a:r>
                <a:rPr lang="en-US" dirty="0">
                  <a:solidFill>
                    <a:schemeClr val="bg1"/>
                  </a:solidFill>
                  <a:hlinkClick r:id="rId4">
                    <a:extLst>
                      <a:ext uri="{A12FA001-AC4F-418D-AE19-62706E023703}">
                        <ahyp:hlinkClr xmlns:ahyp="http://schemas.microsoft.com/office/drawing/2018/hyperlinkcolor" val="tx"/>
                      </a:ext>
                    </a:extLst>
                  </a:hlinkClick>
                </a:rPr>
                <a:t>https://stanford-qa.com</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 / Models</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51</a:t>
            </a:fld>
            <a:endParaRPr lang="en-GB"/>
          </a:p>
        </p:txBody>
      </p:sp>
    </p:spTree>
    <p:extLst>
      <p:ext uri="{BB962C8B-B14F-4D97-AF65-F5344CB8AC3E}">
        <p14:creationId xmlns:p14="http://schemas.microsoft.com/office/powerpoint/2010/main" val="35573018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74"/>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710" name="Google Shape;1710;p7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52</a:t>
            </a:fld>
            <a:endParaRPr/>
          </a:p>
        </p:txBody>
      </p:sp>
      <p:sp>
        <p:nvSpPr>
          <p:cNvPr id="1630" name="Google Shape;1630;p7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End-to-end Machine Reading for Question Answering</a:t>
            </a:r>
            <a:endParaRPr/>
          </a:p>
          <a:p>
            <a:pPr marL="0" lvl="0" indent="0" algn="l" rtl="0">
              <a:spcBef>
                <a:spcPts val="0"/>
              </a:spcBef>
              <a:spcAft>
                <a:spcPts val="0"/>
              </a:spcAft>
              <a:buNone/>
            </a:pPr>
            <a:endParaRPr/>
          </a:p>
        </p:txBody>
      </p:sp>
      <p:grpSp>
        <p:nvGrpSpPr>
          <p:cNvPr id="1631" name="Google Shape;1631;p74"/>
          <p:cNvGrpSpPr/>
          <p:nvPr/>
        </p:nvGrpSpPr>
        <p:grpSpPr>
          <a:xfrm>
            <a:off x="3686319" y="2873593"/>
            <a:ext cx="183672" cy="791997"/>
            <a:chOff x="4677700" y="2150091"/>
            <a:chExt cx="304800" cy="1314300"/>
          </a:xfrm>
        </p:grpSpPr>
        <p:sp>
          <p:nvSpPr>
            <p:cNvPr id="1632" name="Google Shape;1632;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7" name="Google Shape;1637;p74"/>
          <p:cNvCxnSpPr>
            <a:stCxn id="1638" idx="3"/>
            <a:endCxn id="1629"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1640" name="Google Shape;1640;p74"/>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641" name="Google Shape;1641;p74"/>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grpSp>
        <p:nvGrpSpPr>
          <p:cNvPr id="1642" name="Google Shape;1642;p74"/>
          <p:cNvGrpSpPr/>
          <p:nvPr/>
        </p:nvGrpSpPr>
        <p:grpSpPr>
          <a:xfrm>
            <a:off x="3972919" y="2873593"/>
            <a:ext cx="183672" cy="791997"/>
            <a:chOff x="4677700" y="2150091"/>
            <a:chExt cx="304800" cy="1314300"/>
          </a:xfrm>
        </p:grpSpPr>
        <p:sp>
          <p:nvSpPr>
            <p:cNvPr id="1643" name="Google Shape;1643;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74"/>
          <p:cNvGrpSpPr/>
          <p:nvPr/>
        </p:nvGrpSpPr>
        <p:grpSpPr>
          <a:xfrm>
            <a:off x="4259519" y="2873593"/>
            <a:ext cx="183672" cy="791997"/>
            <a:chOff x="4677700" y="2150091"/>
            <a:chExt cx="304800" cy="1314300"/>
          </a:xfrm>
        </p:grpSpPr>
        <p:sp>
          <p:nvSpPr>
            <p:cNvPr id="1649" name="Google Shape;1649;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74"/>
          <p:cNvGrpSpPr/>
          <p:nvPr/>
        </p:nvGrpSpPr>
        <p:grpSpPr>
          <a:xfrm>
            <a:off x="4546119" y="2873593"/>
            <a:ext cx="183672" cy="791997"/>
            <a:chOff x="4677700" y="2150091"/>
            <a:chExt cx="304800" cy="1314300"/>
          </a:xfrm>
        </p:grpSpPr>
        <p:sp>
          <p:nvSpPr>
            <p:cNvPr id="1655" name="Google Shape;1655;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74"/>
          <p:cNvGrpSpPr/>
          <p:nvPr/>
        </p:nvGrpSpPr>
        <p:grpSpPr>
          <a:xfrm>
            <a:off x="4832719" y="2873593"/>
            <a:ext cx="183672" cy="791997"/>
            <a:chOff x="4677700" y="2150091"/>
            <a:chExt cx="304800" cy="1314300"/>
          </a:xfrm>
        </p:grpSpPr>
        <p:sp>
          <p:nvSpPr>
            <p:cNvPr id="1661" name="Google Shape;1661;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74"/>
          <p:cNvGrpSpPr/>
          <p:nvPr/>
        </p:nvGrpSpPr>
        <p:grpSpPr>
          <a:xfrm>
            <a:off x="5119319" y="2873593"/>
            <a:ext cx="183672" cy="791997"/>
            <a:chOff x="4677700" y="2150091"/>
            <a:chExt cx="304800" cy="1314300"/>
          </a:xfrm>
        </p:grpSpPr>
        <p:sp>
          <p:nvSpPr>
            <p:cNvPr id="1667" name="Google Shape;1667;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74"/>
          <p:cNvGrpSpPr/>
          <p:nvPr/>
        </p:nvGrpSpPr>
        <p:grpSpPr>
          <a:xfrm>
            <a:off x="3687106" y="1930218"/>
            <a:ext cx="183672" cy="791997"/>
            <a:chOff x="4677700" y="2150091"/>
            <a:chExt cx="304800" cy="1314300"/>
          </a:xfrm>
        </p:grpSpPr>
        <p:sp>
          <p:nvSpPr>
            <p:cNvPr id="1673" name="Google Shape;1673;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74"/>
          <p:cNvGrpSpPr/>
          <p:nvPr/>
        </p:nvGrpSpPr>
        <p:grpSpPr>
          <a:xfrm>
            <a:off x="3973706" y="1930218"/>
            <a:ext cx="183672" cy="791997"/>
            <a:chOff x="4677700" y="2150091"/>
            <a:chExt cx="304800" cy="1314300"/>
          </a:xfrm>
        </p:grpSpPr>
        <p:sp>
          <p:nvSpPr>
            <p:cNvPr id="1679" name="Google Shape;1679;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74"/>
          <p:cNvGrpSpPr/>
          <p:nvPr/>
        </p:nvGrpSpPr>
        <p:grpSpPr>
          <a:xfrm>
            <a:off x="4260306" y="1930218"/>
            <a:ext cx="183672" cy="791997"/>
            <a:chOff x="4677700" y="2150091"/>
            <a:chExt cx="304800" cy="1314300"/>
          </a:xfrm>
        </p:grpSpPr>
        <p:sp>
          <p:nvSpPr>
            <p:cNvPr id="1685" name="Google Shape;1685;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74"/>
          <p:cNvGrpSpPr/>
          <p:nvPr/>
        </p:nvGrpSpPr>
        <p:grpSpPr>
          <a:xfrm>
            <a:off x="4546906" y="1930218"/>
            <a:ext cx="183672" cy="791997"/>
            <a:chOff x="4677700" y="2150091"/>
            <a:chExt cx="304800" cy="1314300"/>
          </a:xfrm>
        </p:grpSpPr>
        <p:sp>
          <p:nvSpPr>
            <p:cNvPr id="1691" name="Google Shape;1691;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74"/>
          <p:cNvGrpSpPr/>
          <p:nvPr/>
        </p:nvGrpSpPr>
        <p:grpSpPr>
          <a:xfrm>
            <a:off x="4833506" y="1930218"/>
            <a:ext cx="183672" cy="791997"/>
            <a:chOff x="4677700" y="2150091"/>
            <a:chExt cx="304800" cy="1314300"/>
          </a:xfrm>
        </p:grpSpPr>
        <p:sp>
          <p:nvSpPr>
            <p:cNvPr id="1697" name="Google Shape;1697;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74"/>
          <p:cNvGrpSpPr/>
          <p:nvPr/>
        </p:nvGrpSpPr>
        <p:grpSpPr>
          <a:xfrm>
            <a:off x="5120106" y="1930218"/>
            <a:ext cx="183672" cy="791997"/>
            <a:chOff x="4677700" y="2150091"/>
            <a:chExt cx="304800" cy="1314300"/>
          </a:xfrm>
        </p:grpSpPr>
        <p:sp>
          <p:nvSpPr>
            <p:cNvPr id="1703" name="Google Shape;1703;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08" name="Google Shape;1708;p74"/>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709" name="Google Shape;1709;p74"/>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1711" name="Google Shape;1711;p74"/>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712" name="Google Shape;1712;p74"/>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cxnSp>
        <p:nvCxnSpPr>
          <p:cNvPr id="1713" name="Google Shape;1713;p74"/>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1714" name="Google Shape;1714;p74"/>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fully differentiable model</a:t>
            </a:r>
            <a:endParaRPr sz="1000" b="1"/>
          </a:p>
        </p:txBody>
      </p:sp>
      <p:sp>
        <p:nvSpPr>
          <p:cNvPr id="1715" name="Google Shape;1715;p74"/>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sp>
        <p:nvSpPr>
          <p:cNvPr id="1716" name="Google Shape;1716;p74"/>
          <p:cNvSpPr/>
          <p:nvPr/>
        </p:nvSpPr>
        <p:spPr>
          <a:xfrm>
            <a:off x="2036000" y="28563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1640725" y="30444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6;p22">
            <a:extLst>
              <a:ext uri="{FF2B5EF4-FFF2-40B4-BE49-F238E27FC236}">
                <a16:creationId xmlns:a16="http://schemas.microsoft.com/office/drawing/2014/main" id="{D134A551-4CBE-5544-AB9B-4371BD321375}"/>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76"/>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758" name="Google Shape;1758;p7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53</a:t>
            </a:fld>
            <a:endParaRPr/>
          </a:p>
        </p:txBody>
      </p:sp>
      <p:sp>
        <p:nvSpPr>
          <p:cNvPr id="1747" name="Google Shape;1747;p7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End-to-end Machine Reading for Question Answering</a:t>
            </a:r>
            <a:endParaRPr/>
          </a:p>
          <a:p>
            <a:pPr marL="0" lvl="0" indent="0" algn="l" rtl="0">
              <a:spcBef>
                <a:spcPts val="0"/>
              </a:spcBef>
              <a:spcAft>
                <a:spcPts val="0"/>
              </a:spcAft>
              <a:buNone/>
            </a:pPr>
            <a:endParaRPr/>
          </a:p>
        </p:txBody>
      </p:sp>
      <p:cxnSp>
        <p:nvCxnSpPr>
          <p:cNvPr id="1748" name="Google Shape;1748;p76"/>
          <p:cNvCxnSpPr>
            <a:stCxn id="1749" idx="3"/>
            <a:endCxn id="1746"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1751" name="Google Shape;1751;p76"/>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752" name="Google Shape;1752;p76"/>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1753" name="Google Shape;1753;p76"/>
          <p:cNvCxnSpPr>
            <a:endCxn id="1754" idx="1"/>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755" name="Google Shape;1755;p76"/>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1756" name="Google Shape;1756;p76"/>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1757" name="Google Shape;1757;p76"/>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“Simple” Architecture</a:t>
            </a:r>
            <a:endParaRPr sz="1000" b="1" dirty="0"/>
          </a:p>
        </p:txBody>
      </p:sp>
      <p:sp>
        <p:nvSpPr>
          <p:cNvPr id="1759" name="Google Shape;1759;p76"/>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760" name="Google Shape;1760;p76"/>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pic>
        <p:nvPicPr>
          <p:cNvPr id="1761" name="Google Shape;1761;p76"/>
          <p:cNvPicPr preferRelativeResize="0"/>
          <p:nvPr/>
        </p:nvPicPr>
        <p:blipFill>
          <a:blip r:embed="rId3">
            <a:alphaModFix/>
          </a:blip>
          <a:stretch>
            <a:fillRect/>
          </a:stretch>
        </p:blipFill>
        <p:spPr>
          <a:xfrm>
            <a:off x="3605350" y="2238725"/>
            <a:ext cx="1780200" cy="996150"/>
          </a:xfrm>
          <a:prstGeom prst="rect">
            <a:avLst/>
          </a:prstGeom>
          <a:noFill/>
          <a:ln>
            <a:noFill/>
          </a:ln>
        </p:spPr>
      </p:pic>
      <p:sp>
        <p:nvSpPr>
          <p:cNvPr id="1763" name="Google Shape;1763;p76"/>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sp>
        <p:nvSpPr>
          <p:cNvPr id="1764" name="Google Shape;1764;p76"/>
          <p:cNvSpPr/>
          <p:nvPr/>
        </p:nvSpPr>
        <p:spPr>
          <a:xfrm>
            <a:off x="2036000" y="28563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6"/>
          <p:cNvSpPr/>
          <p:nvPr/>
        </p:nvSpPr>
        <p:spPr>
          <a:xfrm>
            <a:off x="1640725" y="30444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4;p77">
            <a:extLst>
              <a:ext uri="{FF2B5EF4-FFF2-40B4-BE49-F238E27FC236}">
                <a16:creationId xmlns:a16="http://schemas.microsoft.com/office/drawing/2014/main" id="{D916E236-3FE5-0A4E-A250-17E249D75530}"/>
              </a:ext>
            </a:extLst>
          </p:cNvPr>
          <p:cNvSpPr txBox="1"/>
          <p:nvPr/>
        </p:nvSpPr>
        <p:spPr>
          <a:xfrm>
            <a:off x="3718279" y="3233949"/>
            <a:ext cx="2856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bg1">
                    <a:lumMod val="50000"/>
                  </a:schemeClr>
                </a:solidFill>
              </a:rPr>
              <a:t>Hermann et al., 2015</a:t>
            </a:r>
            <a:endParaRPr sz="1200" dirty="0">
              <a:solidFill>
                <a:schemeClr val="bg1">
                  <a:lumMod val="50000"/>
                </a:schemeClr>
              </a:solidFill>
            </a:endParaRPr>
          </a:p>
        </p:txBody>
      </p:sp>
      <p:sp>
        <p:nvSpPr>
          <p:cNvPr id="21" name="Google Shape;186;p22">
            <a:extLst>
              <a:ext uri="{FF2B5EF4-FFF2-40B4-BE49-F238E27FC236}">
                <a16:creationId xmlns:a16="http://schemas.microsoft.com/office/drawing/2014/main" id="{36F4FEE6-CFB7-2544-AD2F-8CC8E12C104A}"/>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1" name="Google Shape;1771;p7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54</a:t>
            </a:fld>
            <a:endParaRPr/>
          </a:p>
        </p:txBody>
      </p:sp>
      <p:sp>
        <p:nvSpPr>
          <p:cNvPr id="1770" name="Google Shape;1770;p77"/>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Attentive Reader Model: Overview</a:t>
            </a:r>
            <a:endParaRPr dirty="0"/>
          </a:p>
        </p:txBody>
      </p:sp>
      <p:sp>
        <p:nvSpPr>
          <p:cNvPr id="1772" name="Google Shape;1772;p77"/>
          <p:cNvSpPr txBox="1"/>
          <p:nvPr/>
        </p:nvSpPr>
        <p:spPr>
          <a:xfrm>
            <a:off x="493482" y="1669849"/>
            <a:ext cx="3137700" cy="14646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‘early’ neural model for Machine Reading</a:t>
            </a:r>
            <a:endParaRPr sz="1600" dirty="0">
              <a:solidFill>
                <a:schemeClr val="accent3"/>
              </a:solidFill>
              <a:latin typeface="Proxima Nova"/>
              <a:ea typeface="Proxima Nova"/>
              <a:cs typeface="Proxima Nova"/>
              <a:sym typeface="Proxima Nova"/>
            </a:endParaRPr>
          </a:p>
          <a:p>
            <a:pPr marL="457200" lvl="0" indent="-330200" algn="l" rtl="0">
              <a:lnSpc>
                <a:spcPct val="100000"/>
              </a:lnSpc>
              <a:spcBef>
                <a:spcPts val="1600"/>
              </a:spcBef>
              <a:spcAft>
                <a:spcPts val="160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main components reused in many other models</a:t>
            </a:r>
            <a:endParaRPr sz="1600" b="1" dirty="0">
              <a:solidFill>
                <a:schemeClr val="accent3"/>
              </a:solidFill>
              <a:latin typeface="Proxima Nova"/>
              <a:ea typeface="Proxima Nova"/>
              <a:cs typeface="Proxima Nova"/>
              <a:sym typeface="Proxima Nova"/>
            </a:endParaRPr>
          </a:p>
        </p:txBody>
      </p:sp>
      <p:pic>
        <p:nvPicPr>
          <p:cNvPr id="1773" name="Google Shape;1773;p77"/>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1774" name="Google Shape;1774;p77"/>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1775" name="Google Shape;1775;p77"/>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1776" name="Google Shape;1776;p77"/>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1777" name="Google Shape;1777;p77"/>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1778" name="Google Shape;1778;p77"/>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1779" name="Google Shape;1779;p77"/>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1780" name="Google Shape;1780;p77"/>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sp>
        <p:nvSpPr>
          <p:cNvPr id="1781" name="Google Shape;1781;p77"/>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cxnSp>
        <p:nvCxnSpPr>
          <p:cNvPr id="1782" name="Google Shape;1782;p77"/>
          <p:cNvCxnSpPr>
            <a:endCxn id="1781"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1784" name="Google Shape;1784;p77"/>
          <p:cNvSpPr txBox="1"/>
          <p:nvPr/>
        </p:nvSpPr>
        <p:spPr>
          <a:xfrm>
            <a:off x="493482" y="938419"/>
            <a:ext cx="2856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bg1">
                    <a:lumMod val="50000"/>
                  </a:schemeClr>
                </a:solidFill>
              </a:rPr>
              <a:t>Hermann et al., NIPS’15</a:t>
            </a:r>
            <a:endParaRPr sz="1600" dirty="0">
              <a:solidFill>
                <a:schemeClr val="bg1">
                  <a:lumMod val="50000"/>
                </a:schemeClr>
              </a:solidFill>
            </a:endParaRPr>
          </a:p>
        </p:txBody>
      </p:sp>
      <p:sp>
        <p:nvSpPr>
          <p:cNvPr id="17" name="Google Shape;1831;p79">
            <a:extLst>
              <a:ext uri="{FF2B5EF4-FFF2-40B4-BE49-F238E27FC236}">
                <a16:creationId xmlns:a16="http://schemas.microsoft.com/office/drawing/2014/main" id="{47D062DB-78EA-1944-943E-5F277C502F57}"/>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78"/>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55</a:t>
            </a:fld>
            <a:endParaRPr/>
          </a:p>
        </p:txBody>
      </p:sp>
      <p:sp>
        <p:nvSpPr>
          <p:cNvPr id="1814" name="Google Shape;1814;p78"/>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1791" name="Google Shape;1791;p78"/>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1792" name="Google Shape;1792;p78"/>
          <p:cNvSpPr/>
          <p:nvPr/>
        </p:nvSpPr>
        <p:spPr>
          <a:xfrm>
            <a:off x="3652075" y="1239625"/>
            <a:ext cx="4820400" cy="677400"/>
          </a:xfrm>
          <a:prstGeom prst="roundRect">
            <a:avLst>
              <a:gd name="adj" fmla="val 16667"/>
            </a:avLst>
          </a:prstGeom>
          <a:solidFill>
            <a:srgbClr val="53545D">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8"/>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1794" name="Google Shape;1794;p78"/>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1795" name="Google Shape;1795;p78"/>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1796" name="Google Shape;1796;p78"/>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1797" name="Google Shape;1797;p78"/>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1798" name="Google Shape;1798;p78"/>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1799" name="Google Shape;1799;p78"/>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1800" name="Google Shape;1800;p78"/>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1801" name="Google Shape;1801;p78"/>
          <p:cNvCxnSpPr>
            <a:endCxn id="1793"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1803" name="Google Shape;1803;p78"/>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1804" name="Google Shape;1804;p78"/>
          <p:cNvCxnSpPr>
            <a:stCxn id="1803" idx="3"/>
            <a:endCxn id="1789"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1805" name="Google Shape;1805;p78"/>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8"/>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7" name="Google Shape;1807;p78"/>
          <p:cNvCxnSpPr>
            <a:stCxn id="1808" idx="3"/>
            <a:endCxn id="1792" idx="1"/>
          </p:cNvCxnSpPr>
          <p:nvPr/>
        </p:nvCxnSpPr>
        <p:spPr>
          <a:xfrm>
            <a:off x="3210250" y="1578325"/>
            <a:ext cx="441900" cy="0"/>
          </a:xfrm>
          <a:prstGeom prst="straightConnector1">
            <a:avLst/>
          </a:prstGeom>
          <a:noFill/>
          <a:ln w="19050" cap="flat" cmpd="sng">
            <a:solidFill>
              <a:schemeClr val="accent3"/>
            </a:solidFill>
            <a:prstDash val="dash"/>
            <a:round/>
            <a:headEnd type="none" w="med" len="med"/>
            <a:tailEnd type="none" w="med" len="med"/>
          </a:ln>
        </p:spPr>
      </p:cxnSp>
      <p:cxnSp>
        <p:nvCxnSpPr>
          <p:cNvPr id="1809" name="Google Shape;1809;p78"/>
          <p:cNvCxnSpPr>
            <a:stCxn id="1810" idx="3"/>
            <a:endCxn id="1806"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1811" name="Google Shape;1811;p78"/>
          <p:cNvCxnSpPr>
            <a:stCxn id="1812" idx="3"/>
            <a:endCxn id="1805"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1808" name="Google Shape;1808;p78"/>
          <p:cNvSpPr txBox="1"/>
          <p:nvPr/>
        </p:nvSpPr>
        <p:spPr>
          <a:xfrm>
            <a:off x="554650" y="1252375"/>
            <a:ext cx="2655600" cy="651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Answer Selection:</a:t>
            </a:r>
            <a:br>
              <a:rPr lang="en-GB">
                <a:solidFill>
                  <a:schemeClr val="accent3"/>
                </a:solidFill>
                <a:latin typeface="Proxima Nova"/>
                <a:ea typeface="Proxima Nova"/>
                <a:cs typeface="Proxima Nova"/>
                <a:sym typeface="Proxima Nova"/>
              </a:rPr>
            </a:br>
            <a:r>
              <a:rPr lang="en-GB">
                <a:solidFill>
                  <a:schemeClr val="accent3"/>
                </a:solidFill>
                <a:latin typeface="Proxima Nova"/>
                <a:ea typeface="Proxima Nova"/>
                <a:cs typeface="Proxima Nova"/>
                <a:sym typeface="Proxima Nova"/>
              </a:rPr>
              <a:t>answer prediction</a:t>
            </a:r>
            <a:endParaRPr>
              <a:solidFill>
                <a:schemeClr val="accent3"/>
              </a:solidFill>
              <a:latin typeface="Proxima Nova"/>
              <a:ea typeface="Proxima Nova"/>
              <a:cs typeface="Proxima Nova"/>
              <a:sym typeface="Proxima Nova"/>
            </a:endParaRPr>
          </a:p>
        </p:txBody>
      </p:sp>
      <p:sp>
        <p:nvSpPr>
          <p:cNvPr id="1810" name="Google Shape;1810;p78"/>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Sequence Interaction:</a:t>
            </a:r>
            <a:endParaRPr b="1">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a:solidFill>
                  <a:schemeClr val="accent3"/>
                </a:solidFill>
                <a:latin typeface="Proxima Nova"/>
                <a:ea typeface="Proxima Nova"/>
                <a:cs typeface="Proxima Nova"/>
                <a:sym typeface="Proxima Nova"/>
              </a:rPr>
              <a:t>Matching text with question</a:t>
            </a:r>
            <a:endParaRPr>
              <a:solidFill>
                <a:schemeClr val="accent3"/>
              </a:solidFill>
              <a:latin typeface="Proxima Nova"/>
              <a:ea typeface="Proxima Nova"/>
              <a:cs typeface="Proxima Nova"/>
              <a:sym typeface="Proxima Nova"/>
            </a:endParaRPr>
          </a:p>
        </p:txBody>
      </p:sp>
      <p:sp>
        <p:nvSpPr>
          <p:cNvPr id="1812" name="Google Shape;1812;p78"/>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1813" name="Google Shape;1813;p78"/>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1;p79">
            <a:extLst>
              <a:ext uri="{FF2B5EF4-FFF2-40B4-BE49-F238E27FC236}">
                <a16:creationId xmlns:a16="http://schemas.microsoft.com/office/drawing/2014/main" id="{0CA43D00-FC80-7949-A007-85E8F3A9439A}"/>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79"/>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56</a:t>
            </a:fld>
            <a:endParaRPr/>
          </a:p>
        </p:txBody>
      </p:sp>
      <p:sp>
        <p:nvSpPr>
          <p:cNvPr id="1834" name="Google Shape;1834;p79"/>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1821" name="Google Shape;1821;p79"/>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1822" name="Google Shape;1822;p79"/>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1823" name="Google Shape;1823;p79"/>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1824" name="Google Shape;1824;p79"/>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1825" name="Google Shape;1825;p79"/>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1826" name="Google Shape;1826;p79"/>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1827" name="Google Shape;1827;p79"/>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1828" name="Google Shape;1828;p79"/>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1829" name="Google Shape;1829;p79"/>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1830" name="Google Shape;1830;p79"/>
          <p:cNvCxnSpPr>
            <a:endCxn id="1822"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1831" name="Google Shape;1831;p79"/>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
        <p:nvSpPr>
          <p:cNvPr id="1832" name="Google Shape;1832;p79"/>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1833" name="Google Shape;1833;p79"/>
          <p:cNvCxnSpPr>
            <a:stCxn id="1832" idx="3"/>
            <a:endCxn id="1819"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81" name="Google Shape;1881;p8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57</a:t>
            </a:fld>
            <a:endParaRPr/>
          </a:p>
        </p:txBody>
      </p:sp>
      <p:sp>
        <p:nvSpPr>
          <p:cNvPr id="1867" name="Google Shape;1867;p82"/>
          <p:cNvSpPr txBox="1">
            <a:spLocks noGrp="1"/>
          </p:cNvSpPr>
          <p:nvPr>
            <p:ph type="body" idx="4294967295"/>
          </p:nvPr>
        </p:nvSpPr>
        <p:spPr>
          <a:xfrm>
            <a:off x="633532" y="3641499"/>
            <a:ext cx="8289235" cy="385763"/>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b="1" dirty="0"/>
              <a:t>Similar meaning of words → similar vector representations – see previous lectures!</a:t>
            </a:r>
            <a:endParaRPr sz="1600" b="1" dirty="0"/>
          </a:p>
          <a:p>
            <a:pPr marL="0" marR="0" lvl="0" indent="0" algn="l" rtl="0">
              <a:lnSpc>
                <a:spcPct val="115000"/>
              </a:lnSpc>
              <a:spcBef>
                <a:spcPts val="1600"/>
              </a:spcBef>
              <a:spcAft>
                <a:spcPts val="1600"/>
              </a:spcAft>
              <a:buNone/>
            </a:pPr>
            <a:endParaRPr sz="1600" dirty="0"/>
          </a:p>
        </p:txBody>
      </p:sp>
      <p:sp>
        <p:nvSpPr>
          <p:cNvPr id="1890" name="Google Shape;1890;p8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Representations for words: Embeddings</a:t>
            </a:r>
            <a:endParaRPr dirty="0"/>
          </a:p>
        </p:txBody>
      </p:sp>
      <p:sp>
        <p:nvSpPr>
          <p:cNvPr id="1868" name="Google Shape;1868;p82"/>
          <p:cNvSpPr/>
          <p:nvPr/>
        </p:nvSpPr>
        <p:spPr>
          <a:xfrm>
            <a:off x="1127325" y="1651450"/>
            <a:ext cx="16791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rain</a:t>
            </a:r>
            <a:endParaRPr/>
          </a:p>
        </p:txBody>
      </p:sp>
      <p:sp>
        <p:nvSpPr>
          <p:cNvPr id="1869" name="Google Shape;1869;p82"/>
          <p:cNvSpPr/>
          <p:nvPr/>
        </p:nvSpPr>
        <p:spPr>
          <a:xfrm>
            <a:off x="3193550" y="1651450"/>
            <a:ext cx="1584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precipitation</a:t>
            </a:r>
            <a:endParaRPr/>
          </a:p>
        </p:txBody>
      </p:sp>
      <p:pic>
        <p:nvPicPr>
          <p:cNvPr id="1870" name="Google Shape;1870;p82"/>
          <p:cNvPicPr preferRelativeResize="0"/>
          <p:nvPr/>
        </p:nvPicPr>
        <p:blipFill rotWithShape="1">
          <a:blip r:embed="rId3">
            <a:alphaModFix/>
          </a:blip>
          <a:srcRect l="22508" t="25033" r="24254" b="33879"/>
          <a:stretch/>
        </p:blipFill>
        <p:spPr>
          <a:xfrm>
            <a:off x="2836012" y="2467663"/>
            <a:ext cx="262250" cy="262226"/>
          </a:xfrm>
          <a:prstGeom prst="rect">
            <a:avLst/>
          </a:prstGeom>
          <a:noFill/>
          <a:ln>
            <a:noFill/>
          </a:ln>
        </p:spPr>
      </p:pic>
      <p:sp>
        <p:nvSpPr>
          <p:cNvPr id="1871" name="Google Shape;1871;p82"/>
          <p:cNvSpPr/>
          <p:nvPr/>
        </p:nvSpPr>
        <p:spPr>
          <a:xfrm>
            <a:off x="1892642" y="223379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2"/>
          <p:cNvSpPr/>
          <p:nvPr/>
        </p:nvSpPr>
        <p:spPr>
          <a:xfrm>
            <a:off x="1892642" y="242499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2"/>
          <p:cNvSpPr/>
          <p:nvPr/>
        </p:nvSpPr>
        <p:spPr>
          <a:xfrm>
            <a:off x="1892642" y="261620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2"/>
          <p:cNvSpPr/>
          <p:nvPr/>
        </p:nvSpPr>
        <p:spPr>
          <a:xfrm>
            <a:off x="1892642" y="280740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2"/>
          <p:cNvSpPr/>
          <p:nvPr/>
        </p:nvSpPr>
        <p:spPr>
          <a:xfrm>
            <a:off x="1875533" y="219905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2"/>
          <p:cNvSpPr/>
          <p:nvPr/>
        </p:nvSpPr>
        <p:spPr>
          <a:xfrm>
            <a:off x="3910242" y="223370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2"/>
          <p:cNvSpPr/>
          <p:nvPr/>
        </p:nvSpPr>
        <p:spPr>
          <a:xfrm>
            <a:off x="3910242" y="242491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2"/>
          <p:cNvSpPr/>
          <p:nvPr/>
        </p:nvSpPr>
        <p:spPr>
          <a:xfrm>
            <a:off x="3910242" y="261611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2"/>
          <p:cNvSpPr/>
          <p:nvPr/>
        </p:nvSpPr>
        <p:spPr>
          <a:xfrm>
            <a:off x="3910242" y="280731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2"/>
          <p:cNvSpPr/>
          <p:nvPr/>
        </p:nvSpPr>
        <p:spPr>
          <a:xfrm>
            <a:off x="3893133" y="219904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2"/>
          <p:cNvSpPr/>
          <p:nvPr/>
        </p:nvSpPr>
        <p:spPr>
          <a:xfrm>
            <a:off x="5224800" y="1651450"/>
            <a:ext cx="1584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mozzarella</a:t>
            </a:r>
            <a:endParaRPr/>
          </a:p>
        </p:txBody>
      </p:sp>
      <p:sp>
        <p:nvSpPr>
          <p:cNvPr id="1883" name="Google Shape;1883;p82"/>
          <p:cNvSpPr/>
          <p:nvPr/>
        </p:nvSpPr>
        <p:spPr>
          <a:xfrm>
            <a:off x="5941492" y="223370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2"/>
          <p:cNvSpPr/>
          <p:nvPr/>
        </p:nvSpPr>
        <p:spPr>
          <a:xfrm>
            <a:off x="5941492" y="242491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2"/>
          <p:cNvSpPr/>
          <p:nvPr/>
        </p:nvSpPr>
        <p:spPr>
          <a:xfrm>
            <a:off x="5941492" y="261611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2"/>
          <p:cNvSpPr/>
          <p:nvPr/>
        </p:nvSpPr>
        <p:spPr>
          <a:xfrm>
            <a:off x="5941492" y="280731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2"/>
          <p:cNvSpPr/>
          <p:nvPr/>
        </p:nvSpPr>
        <p:spPr>
          <a:xfrm>
            <a:off x="5924383" y="219904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8" name="Google Shape;1888;p82"/>
          <p:cNvPicPr preferRelativeResize="0"/>
          <p:nvPr/>
        </p:nvPicPr>
        <p:blipFill rotWithShape="1">
          <a:blip r:embed="rId3">
            <a:alphaModFix/>
          </a:blip>
          <a:srcRect l="22508" t="25033" r="24254" b="33879"/>
          <a:stretch/>
        </p:blipFill>
        <p:spPr>
          <a:xfrm>
            <a:off x="4877550" y="2467675"/>
            <a:ext cx="262250" cy="262226"/>
          </a:xfrm>
          <a:prstGeom prst="rect">
            <a:avLst/>
          </a:prstGeom>
          <a:noFill/>
          <a:ln>
            <a:noFill/>
          </a:ln>
        </p:spPr>
      </p:pic>
      <p:cxnSp>
        <p:nvCxnSpPr>
          <p:cNvPr id="1889" name="Google Shape;1889;p82"/>
          <p:cNvCxnSpPr/>
          <p:nvPr/>
        </p:nvCxnSpPr>
        <p:spPr>
          <a:xfrm flipH="1">
            <a:off x="4951812" y="2348750"/>
            <a:ext cx="113700" cy="5001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93"/>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58</a:t>
            </a:fld>
            <a:endParaRPr/>
          </a:p>
        </p:txBody>
      </p:sp>
      <p:sp>
        <p:nvSpPr>
          <p:cNvPr id="2125" name="Google Shape;2125;p93"/>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108" name="Google Shape;2108;p93"/>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109" name="Google Shape;2109;p93"/>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110" name="Google Shape;2110;p93"/>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111" name="Google Shape;2111;p93"/>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112" name="Google Shape;2112;p93"/>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113" name="Google Shape;2113;p93"/>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114" name="Google Shape;2114;p93"/>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115" name="Google Shape;2115;p93"/>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116" name="Google Shape;2116;p93"/>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117" name="Google Shape;2117;p93"/>
          <p:cNvCxnSpPr>
            <a:endCxn id="2109"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119" name="Google Shape;2119;p93"/>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120" name="Google Shape;2120;p93"/>
          <p:cNvCxnSpPr>
            <a:stCxn id="2119" idx="3"/>
            <a:endCxn id="2106"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121" name="Google Shape;2121;p93"/>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2" name="Google Shape;2122;p93"/>
          <p:cNvCxnSpPr>
            <a:stCxn id="2123" idx="3"/>
            <a:endCxn id="2121"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123" name="Google Shape;2123;p93"/>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124" name="Google Shape;2124;p93"/>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31;p79">
            <a:extLst>
              <a:ext uri="{FF2B5EF4-FFF2-40B4-BE49-F238E27FC236}">
                <a16:creationId xmlns:a16="http://schemas.microsoft.com/office/drawing/2014/main" id="{E816663B-BFA9-2443-BF4E-792F7592AA15}"/>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9" name="Google Shape;2139;p9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59</a:t>
            </a:fld>
            <a:endParaRPr/>
          </a:p>
        </p:txBody>
      </p:sp>
      <p:sp>
        <p:nvSpPr>
          <p:cNvPr id="2130" name="Google Shape;2130;p9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Language is compositional</a:t>
            </a:r>
            <a:endParaRPr dirty="0"/>
          </a:p>
        </p:txBody>
      </p:sp>
      <p:sp>
        <p:nvSpPr>
          <p:cNvPr id="2138" name="Google Shape;2138;p94"/>
          <p:cNvSpPr txBox="1">
            <a:spLocks noGrp="1"/>
          </p:cNvSpPr>
          <p:nvPr>
            <p:ph type="body" idx="4294967295"/>
          </p:nvPr>
        </p:nvSpPr>
        <p:spPr>
          <a:xfrm>
            <a:off x="0" y="2771775"/>
            <a:ext cx="8521700" cy="2192338"/>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b="1" dirty="0"/>
              <a:t>Challenges </a:t>
            </a:r>
            <a:endParaRPr sz="1600" b="1" dirty="0"/>
          </a:p>
          <a:p>
            <a:pPr marL="457200" lvl="0" indent="-330200" algn="l" rtl="0">
              <a:spcBef>
                <a:spcPts val="1600"/>
              </a:spcBef>
              <a:spcAft>
                <a:spcPts val="0"/>
              </a:spcAft>
              <a:buSzPts val="1600"/>
              <a:buChar char="●"/>
            </a:pPr>
            <a:r>
              <a:rPr lang="en-GB" sz="1600" dirty="0"/>
              <a:t>Inductive bias: which composition function to use? </a:t>
            </a:r>
            <a:endParaRPr sz="1600" dirty="0"/>
          </a:p>
          <a:p>
            <a:pPr marL="914400" lvl="1" indent="-317500" algn="l" rtl="0">
              <a:spcBef>
                <a:spcPts val="0"/>
              </a:spcBef>
              <a:spcAft>
                <a:spcPts val="0"/>
              </a:spcAft>
              <a:buSzPts val="1400"/>
              <a:buChar char="○"/>
            </a:pPr>
            <a:r>
              <a:rPr lang="en-GB" dirty="0"/>
              <a:t>sequence, tree or more general graph structures?</a:t>
            </a:r>
            <a:endParaRPr dirty="0"/>
          </a:p>
          <a:p>
            <a:pPr marL="914400" lvl="1" indent="-317500" algn="l" rtl="0">
              <a:spcBef>
                <a:spcPts val="0"/>
              </a:spcBef>
              <a:spcAft>
                <a:spcPts val="0"/>
              </a:spcAft>
              <a:buSzPts val="1400"/>
              <a:buChar char="○"/>
            </a:pPr>
            <a:r>
              <a:rPr lang="en-GB" dirty="0"/>
              <a:t>varies for different levels</a:t>
            </a:r>
            <a:endParaRPr sz="1600" dirty="0"/>
          </a:p>
          <a:p>
            <a:pPr marL="457200" marR="0" lvl="0" indent="-330200" algn="l" rtl="0">
              <a:lnSpc>
                <a:spcPct val="115000"/>
              </a:lnSpc>
              <a:spcBef>
                <a:spcPts val="0"/>
              </a:spcBef>
              <a:spcAft>
                <a:spcPts val="0"/>
              </a:spcAft>
              <a:buSzPts val="1600"/>
              <a:buChar char="●"/>
            </a:pPr>
            <a:r>
              <a:rPr lang="en-GB" sz="1600" dirty="0"/>
              <a:t>Capturing long-range dependencies</a:t>
            </a:r>
            <a:endParaRPr sz="1600" dirty="0"/>
          </a:p>
          <a:p>
            <a:pPr marL="914400" marR="0" lvl="1" indent="-317500" algn="l" rtl="0">
              <a:lnSpc>
                <a:spcPct val="115000"/>
              </a:lnSpc>
              <a:spcBef>
                <a:spcPts val="0"/>
              </a:spcBef>
              <a:spcAft>
                <a:spcPts val="0"/>
              </a:spcAft>
              <a:buSzPts val="1400"/>
              <a:buChar char="○"/>
            </a:pPr>
            <a:r>
              <a:rPr lang="en-GB" dirty="0">
                <a:solidFill>
                  <a:srgbClr val="0070C0"/>
                </a:solidFill>
              </a:rPr>
              <a:t>co-reference</a:t>
            </a:r>
            <a:r>
              <a:rPr lang="en-GB" dirty="0"/>
              <a:t> (tracking entities)</a:t>
            </a:r>
            <a:endParaRPr dirty="0"/>
          </a:p>
          <a:p>
            <a:pPr marL="914400" marR="0" lvl="1" indent="-317500" algn="l" rtl="0">
              <a:lnSpc>
                <a:spcPct val="115000"/>
              </a:lnSpc>
              <a:spcBef>
                <a:spcPts val="0"/>
              </a:spcBef>
              <a:spcAft>
                <a:spcPts val="0"/>
              </a:spcAft>
              <a:buSzPts val="1400"/>
              <a:buChar char="○"/>
            </a:pPr>
            <a:r>
              <a:rPr lang="en-GB" dirty="0"/>
              <a:t>effective information flow: ease of learning</a:t>
            </a:r>
            <a:endParaRPr dirty="0"/>
          </a:p>
        </p:txBody>
      </p:sp>
      <p:sp>
        <p:nvSpPr>
          <p:cNvPr id="2131" name="Google Shape;2131;p94"/>
          <p:cNvSpPr/>
          <p:nvPr/>
        </p:nvSpPr>
        <p:spPr>
          <a:xfrm>
            <a:off x="833992" y="1180625"/>
            <a:ext cx="7565100" cy="1458900"/>
          </a:xfrm>
          <a:prstGeom prst="roundRect">
            <a:avLst>
              <a:gd name="adj" fmla="val 16667"/>
            </a:avLst>
          </a:prstGeom>
          <a:solidFill>
            <a:srgbClr val="FFFDEE"/>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Documents</a:t>
            </a:r>
            <a:endParaRPr b="1">
              <a:solidFill>
                <a:schemeClr val="accent2"/>
              </a:solidFill>
              <a:latin typeface="Proxima Nova"/>
              <a:ea typeface="Proxima Nova"/>
              <a:cs typeface="Proxima Nova"/>
              <a:sym typeface="Proxima Nova"/>
            </a:endParaRPr>
          </a:p>
        </p:txBody>
      </p:sp>
      <p:sp>
        <p:nvSpPr>
          <p:cNvPr id="2132" name="Google Shape;2132;p94"/>
          <p:cNvSpPr/>
          <p:nvPr/>
        </p:nvSpPr>
        <p:spPr>
          <a:xfrm>
            <a:off x="1988450" y="1300725"/>
            <a:ext cx="6294000" cy="1241400"/>
          </a:xfrm>
          <a:prstGeom prst="roundRect">
            <a:avLst>
              <a:gd name="adj" fmla="val 16667"/>
            </a:avLst>
          </a:prstGeom>
          <a:solidFill>
            <a:srgbClr val="FFF2C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Paragraphs</a:t>
            </a:r>
            <a:endParaRPr b="1">
              <a:solidFill>
                <a:schemeClr val="accent2"/>
              </a:solidFill>
              <a:latin typeface="Proxima Nova"/>
              <a:ea typeface="Proxima Nova"/>
              <a:cs typeface="Proxima Nova"/>
              <a:sym typeface="Proxima Nova"/>
            </a:endParaRPr>
          </a:p>
        </p:txBody>
      </p:sp>
      <p:sp>
        <p:nvSpPr>
          <p:cNvPr id="2133" name="Google Shape;2133;p94"/>
          <p:cNvSpPr/>
          <p:nvPr/>
        </p:nvSpPr>
        <p:spPr>
          <a:xfrm>
            <a:off x="3142950" y="1371100"/>
            <a:ext cx="5023200" cy="1096800"/>
          </a:xfrm>
          <a:prstGeom prst="roundRect">
            <a:avLst>
              <a:gd name="adj" fmla="val 16667"/>
            </a:avLst>
          </a:prstGeom>
          <a:solidFill>
            <a:srgbClr val="FFE599"/>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Sentences</a:t>
            </a:r>
            <a:endParaRPr b="1">
              <a:solidFill>
                <a:schemeClr val="accent2"/>
              </a:solidFill>
              <a:latin typeface="Proxima Nova"/>
              <a:ea typeface="Proxima Nova"/>
              <a:cs typeface="Proxima Nova"/>
              <a:sym typeface="Proxima Nova"/>
            </a:endParaRPr>
          </a:p>
        </p:txBody>
      </p:sp>
      <p:sp>
        <p:nvSpPr>
          <p:cNvPr id="2134" name="Google Shape;2134;p94"/>
          <p:cNvSpPr/>
          <p:nvPr/>
        </p:nvSpPr>
        <p:spPr>
          <a:xfrm>
            <a:off x="4198485" y="1458908"/>
            <a:ext cx="3841200" cy="9024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Clauses</a:t>
            </a:r>
            <a:endParaRPr b="1">
              <a:solidFill>
                <a:schemeClr val="accent2"/>
              </a:solidFill>
              <a:latin typeface="Proxima Nova"/>
              <a:ea typeface="Proxima Nova"/>
              <a:cs typeface="Proxima Nova"/>
              <a:sym typeface="Proxima Nova"/>
            </a:endParaRPr>
          </a:p>
        </p:txBody>
      </p:sp>
      <p:sp>
        <p:nvSpPr>
          <p:cNvPr id="2135" name="Google Shape;2135;p94"/>
          <p:cNvSpPr/>
          <p:nvPr/>
        </p:nvSpPr>
        <p:spPr>
          <a:xfrm>
            <a:off x="5023115" y="1543408"/>
            <a:ext cx="2902800" cy="733500"/>
          </a:xfrm>
          <a:prstGeom prst="roundRect">
            <a:avLst>
              <a:gd name="adj" fmla="val 16667"/>
            </a:avLst>
          </a:prstGeom>
          <a:solidFill>
            <a:srgbClr val="F1C23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Phrases</a:t>
            </a:r>
            <a:endParaRPr b="1">
              <a:solidFill>
                <a:schemeClr val="accent2"/>
              </a:solidFill>
              <a:latin typeface="Proxima Nova"/>
              <a:ea typeface="Proxima Nova"/>
              <a:cs typeface="Proxima Nova"/>
              <a:sym typeface="Proxima Nova"/>
            </a:endParaRPr>
          </a:p>
        </p:txBody>
      </p:sp>
      <p:sp>
        <p:nvSpPr>
          <p:cNvPr id="2136" name="Google Shape;2136;p94"/>
          <p:cNvSpPr/>
          <p:nvPr/>
        </p:nvSpPr>
        <p:spPr>
          <a:xfrm>
            <a:off x="5847748" y="1623733"/>
            <a:ext cx="1974300" cy="572700"/>
          </a:xfrm>
          <a:prstGeom prst="roundRect">
            <a:avLst>
              <a:gd name="adj" fmla="val 16667"/>
            </a:avLst>
          </a:prstGeom>
          <a:solidFill>
            <a:srgbClr val="DBA500"/>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Words</a:t>
            </a:r>
            <a:endParaRPr b="1">
              <a:solidFill>
                <a:schemeClr val="accent2"/>
              </a:solidFill>
              <a:latin typeface="Proxima Nova"/>
              <a:ea typeface="Proxima Nova"/>
              <a:cs typeface="Proxima Nova"/>
              <a:sym typeface="Proxima Nova"/>
            </a:endParaRPr>
          </a:p>
        </p:txBody>
      </p:sp>
      <p:sp>
        <p:nvSpPr>
          <p:cNvPr id="2137" name="Google Shape;2137;p94"/>
          <p:cNvSpPr/>
          <p:nvPr/>
        </p:nvSpPr>
        <p:spPr>
          <a:xfrm>
            <a:off x="6596376" y="1699933"/>
            <a:ext cx="1125900" cy="420300"/>
          </a:xfrm>
          <a:prstGeom prst="roundRect">
            <a:avLst>
              <a:gd name="adj" fmla="val 16667"/>
            </a:avLst>
          </a:prstGeom>
          <a:solidFill>
            <a:srgbClr val="BF9000"/>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Characters</a:t>
            </a:r>
            <a:endParaRPr b="1">
              <a:solidFill>
                <a:schemeClr val="accent2"/>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76" name="Google Shape;76;p1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pic>
        <p:nvPicPr>
          <p:cNvPr id="77" name="Google Shape;77;p15"/>
          <p:cNvPicPr preferRelativeResize="0"/>
          <p:nvPr/>
        </p:nvPicPr>
        <p:blipFill rotWithShape="1">
          <a:blip r:embed="rId3">
            <a:alphaModFix/>
          </a:blip>
          <a:srcRect b="37386"/>
          <a:stretch/>
        </p:blipFill>
        <p:spPr>
          <a:xfrm>
            <a:off x="0" y="0"/>
            <a:ext cx="9144000" cy="4876799"/>
          </a:xfrm>
          <a:prstGeom prst="rect">
            <a:avLst/>
          </a:prstGeom>
          <a:noFill/>
          <a:ln>
            <a:noFill/>
          </a:ln>
        </p:spPr>
      </p:pic>
      <p:sp>
        <p:nvSpPr>
          <p:cNvPr id="78" name="Google Shape;78;p15"/>
          <p:cNvSpPr/>
          <p:nvPr/>
        </p:nvSpPr>
        <p:spPr>
          <a:xfrm>
            <a:off x="110625" y="129050"/>
            <a:ext cx="8839800" cy="9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a:t>ROBOTS CAN NOW PATTERN MATCH ON A BENCHMARK DATASET BETTER THAN HUMANS</a:t>
            </a:r>
            <a:endParaRPr sz="2800"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9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60</a:t>
            </a:fld>
            <a:endParaRPr/>
          </a:p>
        </p:txBody>
      </p:sp>
      <p:sp>
        <p:nvSpPr>
          <p:cNvPr id="2145" name="Google Shape;2145;p9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Representing Words in Context</a:t>
            </a:r>
            <a:endParaRPr/>
          </a:p>
        </p:txBody>
      </p:sp>
      <p:grpSp>
        <p:nvGrpSpPr>
          <p:cNvPr id="2146" name="Google Shape;2146;p95"/>
          <p:cNvGrpSpPr/>
          <p:nvPr/>
        </p:nvGrpSpPr>
        <p:grpSpPr>
          <a:xfrm>
            <a:off x="1438065" y="1672954"/>
            <a:ext cx="6806075" cy="1246600"/>
            <a:chOff x="1438065" y="1672954"/>
            <a:chExt cx="6806075" cy="1246600"/>
          </a:xfrm>
        </p:grpSpPr>
        <p:grpSp>
          <p:nvGrpSpPr>
            <p:cNvPr id="2147" name="Google Shape;2147;p95"/>
            <p:cNvGrpSpPr/>
            <p:nvPr/>
          </p:nvGrpSpPr>
          <p:grpSpPr>
            <a:xfrm>
              <a:off x="5246658" y="2119954"/>
              <a:ext cx="182700" cy="799500"/>
              <a:chOff x="2139320" y="2205629"/>
              <a:chExt cx="182700" cy="799500"/>
            </a:xfrm>
          </p:grpSpPr>
          <p:sp>
            <p:nvSpPr>
              <p:cNvPr id="2148" name="Google Shape;2148;p95"/>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5"/>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5"/>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5"/>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5"/>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3" name="Google Shape;2153;p95"/>
            <p:cNvSpPr/>
            <p:nvPr/>
          </p:nvSpPr>
          <p:spPr>
            <a:xfrm>
              <a:off x="2684633" y="212005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95"/>
            <p:cNvSpPr/>
            <p:nvPr/>
          </p:nvSpPr>
          <p:spPr>
            <a:xfrm>
              <a:off x="2701742" y="215471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95"/>
            <p:cNvSpPr/>
            <p:nvPr/>
          </p:nvSpPr>
          <p:spPr>
            <a:xfrm>
              <a:off x="2701742" y="234592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5"/>
            <p:cNvSpPr/>
            <p:nvPr/>
          </p:nvSpPr>
          <p:spPr>
            <a:xfrm>
              <a:off x="2701742" y="253712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5"/>
            <p:cNvSpPr/>
            <p:nvPr/>
          </p:nvSpPr>
          <p:spPr>
            <a:xfrm>
              <a:off x="2701742" y="272833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95"/>
            <p:cNvSpPr txBox="1"/>
            <p:nvPr/>
          </p:nvSpPr>
          <p:spPr>
            <a:xfrm>
              <a:off x="1438065" y="2402800"/>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vector for </a:t>
              </a:r>
              <a:r>
                <a:rPr lang="en-GB" sz="1000" b="1" i="1">
                  <a:solidFill>
                    <a:schemeClr val="accent3"/>
                  </a:solidFill>
                  <a:latin typeface="Proxima Nova"/>
                  <a:ea typeface="Proxima Nova"/>
                  <a:cs typeface="Proxima Nova"/>
                  <a:sym typeface="Proxima Nova"/>
                </a:rPr>
                <a:t>Prague</a:t>
              </a:r>
              <a:endParaRPr sz="1000" b="1" i="1"/>
            </a:p>
          </p:txBody>
        </p:sp>
        <p:grpSp>
          <p:nvGrpSpPr>
            <p:cNvPr id="2159" name="Google Shape;2159;p95"/>
            <p:cNvGrpSpPr/>
            <p:nvPr/>
          </p:nvGrpSpPr>
          <p:grpSpPr>
            <a:xfrm>
              <a:off x="6970808" y="2119954"/>
              <a:ext cx="182700" cy="799500"/>
              <a:chOff x="2139320" y="2205629"/>
              <a:chExt cx="182700" cy="799500"/>
            </a:xfrm>
          </p:grpSpPr>
          <p:sp>
            <p:nvSpPr>
              <p:cNvPr id="2160" name="Google Shape;2160;p95"/>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95"/>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95"/>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95"/>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95"/>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65" name="Google Shape;2165;p95"/>
            <p:cNvCxnSpPr>
              <a:endCxn id="2152" idx="0"/>
            </p:cNvCxnSpPr>
            <p:nvPr/>
          </p:nvCxnSpPr>
          <p:spPr>
            <a:xfrm flipH="1">
              <a:off x="5338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166" name="Google Shape;2166;p95"/>
            <p:cNvCxnSpPr/>
            <p:nvPr/>
          </p:nvCxnSpPr>
          <p:spPr>
            <a:xfrm flipH="1">
              <a:off x="7062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167" name="Google Shape;2167;p95"/>
            <p:cNvCxnSpPr/>
            <p:nvPr/>
          </p:nvCxnSpPr>
          <p:spPr>
            <a:xfrm flipH="1">
              <a:off x="2775833" y="1672954"/>
              <a:ext cx="300" cy="447000"/>
            </a:xfrm>
            <a:prstGeom prst="straightConnector1">
              <a:avLst/>
            </a:prstGeom>
            <a:noFill/>
            <a:ln w="9525" cap="flat" cmpd="sng">
              <a:solidFill>
                <a:srgbClr val="000000"/>
              </a:solidFill>
              <a:prstDash val="dot"/>
              <a:round/>
              <a:headEnd type="none" w="med" len="med"/>
              <a:tailEnd type="none" w="med" len="med"/>
            </a:ln>
          </p:spPr>
        </p:cxnSp>
        <p:sp>
          <p:nvSpPr>
            <p:cNvPr id="2168" name="Google Shape;2168;p95"/>
            <p:cNvSpPr txBox="1"/>
            <p:nvPr/>
          </p:nvSpPr>
          <p:spPr>
            <a:xfrm>
              <a:off x="4211777" y="2402025"/>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vector for </a:t>
              </a:r>
              <a:r>
                <a:rPr lang="en-GB" sz="1000" b="1" i="1">
                  <a:solidFill>
                    <a:schemeClr val="accent3"/>
                  </a:solidFill>
                  <a:latin typeface="Proxima Nova"/>
                  <a:ea typeface="Proxima Nova"/>
                  <a:cs typeface="Proxima Nova"/>
                  <a:sym typeface="Proxima Nova"/>
                </a:rPr>
                <a:t>Prague</a:t>
              </a:r>
              <a:endParaRPr sz="1000" i="1">
                <a:solidFill>
                  <a:schemeClr val="accent3"/>
                </a:solidFill>
                <a:latin typeface="Proxima Nova"/>
                <a:ea typeface="Proxima Nova"/>
                <a:cs typeface="Proxima Nova"/>
                <a:sym typeface="Proxima Nova"/>
              </a:endParaRPr>
            </a:p>
          </p:txBody>
        </p:sp>
        <p:sp>
          <p:nvSpPr>
            <p:cNvPr id="2169" name="Google Shape;2169;p95"/>
            <p:cNvSpPr txBox="1"/>
            <p:nvPr/>
          </p:nvSpPr>
          <p:spPr>
            <a:xfrm>
              <a:off x="7201940" y="2326488"/>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vector for </a:t>
              </a:r>
              <a:r>
                <a:rPr lang="en-GB" sz="1000" b="1" i="1">
                  <a:solidFill>
                    <a:schemeClr val="accent3"/>
                  </a:solidFill>
                  <a:latin typeface="Proxima Nova"/>
                  <a:ea typeface="Proxima Nova"/>
                  <a:cs typeface="Proxima Nova"/>
                  <a:sym typeface="Proxima Nova"/>
                </a:rPr>
                <a:t>Prague</a:t>
              </a:r>
              <a:endParaRPr sz="1000" i="1">
                <a:solidFill>
                  <a:schemeClr val="accent3"/>
                </a:solidFill>
                <a:latin typeface="Proxima Nova"/>
                <a:ea typeface="Proxima Nova"/>
                <a:cs typeface="Proxima Nova"/>
                <a:sym typeface="Proxima Nova"/>
              </a:endParaRPr>
            </a:p>
          </p:txBody>
        </p:sp>
        <p:sp>
          <p:nvSpPr>
            <p:cNvPr id="2170" name="Google Shape;2170;p95"/>
            <p:cNvSpPr/>
            <p:nvPr/>
          </p:nvSpPr>
          <p:spPr>
            <a:xfrm>
              <a:off x="5246808" y="211929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5"/>
            <p:cNvSpPr/>
            <p:nvPr/>
          </p:nvSpPr>
          <p:spPr>
            <a:xfrm>
              <a:off x="5263917" y="215395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95"/>
            <p:cNvSpPr/>
            <p:nvPr/>
          </p:nvSpPr>
          <p:spPr>
            <a:xfrm>
              <a:off x="5263917" y="234516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95"/>
            <p:cNvSpPr/>
            <p:nvPr/>
          </p:nvSpPr>
          <p:spPr>
            <a:xfrm>
              <a:off x="5263917" y="253636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95"/>
            <p:cNvSpPr/>
            <p:nvPr/>
          </p:nvSpPr>
          <p:spPr>
            <a:xfrm>
              <a:off x="5263917" y="272756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95"/>
            <p:cNvSpPr/>
            <p:nvPr/>
          </p:nvSpPr>
          <p:spPr>
            <a:xfrm>
              <a:off x="6970808" y="211929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95"/>
            <p:cNvSpPr/>
            <p:nvPr/>
          </p:nvSpPr>
          <p:spPr>
            <a:xfrm>
              <a:off x="6987917" y="215395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5"/>
            <p:cNvSpPr/>
            <p:nvPr/>
          </p:nvSpPr>
          <p:spPr>
            <a:xfrm>
              <a:off x="6987917" y="234516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95"/>
            <p:cNvSpPr/>
            <p:nvPr/>
          </p:nvSpPr>
          <p:spPr>
            <a:xfrm>
              <a:off x="6987917" y="253636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95"/>
            <p:cNvSpPr/>
            <p:nvPr/>
          </p:nvSpPr>
          <p:spPr>
            <a:xfrm>
              <a:off x="6987917" y="272756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5"/>
            <p:cNvSpPr/>
            <p:nvPr/>
          </p:nvSpPr>
          <p:spPr>
            <a:xfrm>
              <a:off x="3399900" y="2415688"/>
              <a:ext cx="262200" cy="2067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95"/>
            <p:cNvSpPr/>
            <p:nvPr/>
          </p:nvSpPr>
          <p:spPr>
            <a:xfrm>
              <a:off x="5870250" y="2415700"/>
              <a:ext cx="262200" cy="2067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2" name="Google Shape;2182;p95"/>
          <p:cNvSpPr txBox="1"/>
          <p:nvPr/>
        </p:nvSpPr>
        <p:spPr>
          <a:xfrm>
            <a:off x="311700" y="3311225"/>
            <a:ext cx="8520600" cy="17457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a:solidFill>
                  <a:schemeClr val="accent3"/>
                </a:solidFill>
                <a:latin typeface="Proxima Nova"/>
                <a:ea typeface="Proxima Nova"/>
                <a:cs typeface="Proxima Nova"/>
                <a:sym typeface="Proxima Nova"/>
              </a:rPr>
              <a:t>Word representations should vary depending on context</a:t>
            </a:r>
            <a:br>
              <a:rPr lang="en-GB" sz="1600">
                <a:solidFill>
                  <a:schemeClr val="accent3"/>
                </a:solidFill>
                <a:latin typeface="Proxima Nova"/>
                <a:ea typeface="Proxima Nova"/>
                <a:cs typeface="Proxima Nova"/>
                <a:sym typeface="Proxima Nova"/>
              </a:rPr>
            </a:br>
            <a:br>
              <a:rPr lang="en-GB" sz="1600">
                <a:solidFill>
                  <a:schemeClr val="accent3"/>
                </a:solidFill>
                <a:latin typeface="Proxima Nova"/>
                <a:ea typeface="Proxima Nova"/>
                <a:cs typeface="Proxima Nova"/>
                <a:sym typeface="Proxima Nova"/>
              </a:rPr>
            </a:br>
            <a:endParaRPr sz="1600">
              <a:solidFill>
                <a:schemeClr val="accent3"/>
              </a:solidFill>
              <a:latin typeface="Proxima Nova"/>
              <a:ea typeface="Proxima Nova"/>
              <a:cs typeface="Proxima Nova"/>
              <a:sym typeface="Proxima Nova"/>
            </a:endParaRPr>
          </a:p>
        </p:txBody>
      </p:sp>
      <p:sp>
        <p:nvSpPr>
          <p:cNvPr id="2183" name="Google Shape;2183;p95"/>
          <p:cNvSpPr/>
          <p:nvPr/>
        </p:nvSpPr>
        <p:spPr>
          <a:xfrm>
            <a:off x="899850" y="1308075"/>
            <a:ext cx="23577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“move from </a:t>
            </a:r>
            <a:r>
              <a:rPr lang="en-GB" sz="1200" i="1">
                <a:solidFill>
                  <a:srgbClr val="E69138"/>
                </a:solidFill>
              </a:rPr>
              <a:t>Gospić</a:t>
            </a:r>
            <a:r>
              <a:rPr lang="en-GB" sz="1200" i="1"/>
              <a:t> to </a:t>
            </a:r>
            <a:r>
              <a:rPr lang="en-GB" sz="1200" b="1" i="1">
                <a:solidFill>
                  <a:schemeClr val="dk2"/>
                </a:solidFill>
              </a:rPr>
              <a:t>Prague</a:t>
            </a:r>
            <a:r>
              <a:rPr lang="en-GB" sz="1200" i="1"/>
              <a:t>”</a:t>
            </a:r>
            <a:endParaRPr sz="1200" i="1"/>
          </a:p>
        </p:txBody>
      </p:sp>
      <p:sp>
        <p:nvSpPr>
          <p:cNvPr id="2184" name="Google Shape;2184;p95"/>
          <p:cNvSpPr/>
          <p:nvPr/>
        </p:nvSpPr>
        <p:spPr>
          <a:xfrm>
            <a:off x="3708800" y="1308075"/>
            <a:ext cx="20379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i="1">
                <a:solidFill>
                  <a:srgbClr val="E69138"/>
                </a:solidFill>
              </a:rPr>
              <a:t>Gospić</a:t>
            </a:r>
            <a:r>
              <a:rPr lang="en-GB" sz="1200" i="1"/>
              <a:t> for </a:t>
            </a:r>
            <a:r>
              <a:rPr lang="en-GB" sz="1200" b="1" i="1">
                <a:solidFill>
                  <a:schemeClr val="dk2"/>
                </a:solidFill>
              </a:rPr>
              <a:t>Prague</a:t>
            </a:r>
            <a:r>
              <a:rPr lang="en-GB" sz="1200" i="1"/>
              <a:t>”</a:t>
            </a:r>
            <a:endParaRPr sz="1200" i="1"/>
          </a:p>
        </p:txBody>
      </p:sp>
      <p:sp>
        <p:nvSpPr>
          <p:cNvPr id="2185" name="Google Shape;2185;p95"/>
          <p:cNvSpPr/>
          <p:nvPr/>
        </p:nvSpPr>
        <p:spPr>
          <a:xfrm>
            <a:off x="6197950" y="1308075"/>
            <a:ext cx="2037900" cy="572700"/>
          </a:xfrm>
          <a:prstGeom prst="roundRect">
            <a:avLst>
              <a:gd name="adj" fmla="val 12002"/>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b="1" i="1">
                <a:solidFill>
                  <a:schemeClr val="dk2"/>
                </a:solidFill>
              </a:rPr>
              <a:t>Prague</a:t>
            </a:r>
            <a:r>
              <a:rPr lang="en-GB" sz="1200" b="1" i="1"/>
              <a:t> </a:t>
            </a:r>
            <a:r>
              <a:rPr lang="en-GB" sz="1200" i="1"/>
              <a:t>for </a:t>
            </a:r>
            <a:r>
              <a:rPr lang="en-GB" sz="1200" i="1">
                <a:solidFill>
                  <a:srgbClr val="E69138"/>
                </a:solidFill>
              </a:rPr>
              <a:t>Gospić</a:t>
            </a:r>
            <a:r>
              <a:rPr lang="en-GB" sz="1200" i="1"/>
              <a:t>”</a:t>
            </a:r>
            <a:endParaRPr sz="1200" i="1"/>
          </a:p>
        </p:txBody>
      </p:sp>
      <p:pic>
        <p:nvPicPr>
          <p:cNvPr id="2186" name="Google Shape;2186;p95"/>
          <p:cNvPicPr preferRelativeResize="0"/>
          <p:nvPr/>
        </p:nvPicPr>
        <p:blipFill rotWithShape="1">
          <a:blip r:embed="rId3">
            <a:alphaModFix/>
          </a:blip>
          <a:srcRect l="22508" t="25033" r="24254" b="33879"/>
          <a:stretch/>
        </p:blipFill>
        <p:spPr>
          <a:xfrm>
            <a:off x="5841212" y="1462538"/>
            <a:ext cx="262250" cy="262226"/>
          </a:xfrm>
          <a:prstGeom prst="rect">
            <a:avLst/>
          </a:prstGeom>
          <a:noFill/>
          <a:ln>
            <a:noFill/>
          </a:ln>
        </p:spPr>
      </p:pic>
      <p:cxnSp>
        <p:nvCxnSpPr>
          <p:cNvPr id="2187" name="Google Shape;2187;p95"/>
          <p:cNvCxnSpPr/>
          <p:nvPr/>
        </p:nvCxnSpPr>
        <p:spPr>
          <a:xfrm flipH="1">
            <a:off x="5925762" y="1344375"/>
            <a:ext cx="113700" cy="500100"/>
          </a:xfrm>
          <a:prstGeom prst="straightConnector1">
            <a:avLst/>
          </a:prstGeom>
          <a:noFill/>
          <a:ln w="19050" cap="flat" cmpd="sng">
            <a:solidFill>
              <a:srgbClr val="000000"/>
            </a:solidFill>
            <a:prstDash val="solid"/>
            <a:round/>
            <a:headEnd type="none" w="med" len="med"/>
            <a:tailEnd type="none" w="med" len="med"/>
          </a:ln>
        </p:spPr>
      </p:cxnSp>
      <p:pic>
        <p:nvPicPr>
          <p:cNvPr id="2188" name="Google Shape;2188;p95"/>
          <p:cNvPicPr preferRelativeResize="0"/>
          <p:nvPr/>
        </p:nvPicPr>
        <p:blipFill rotWithShape="1">
          <a:blip r:embed="rId3">
            <a:alphaModFix/>
          </a:blip>
          <a:srcRect l="22508" t="25033" r="24254" b="33879"/>
          <a:stretch/>
        </p:blipFill>
        <p:spPr>
          <a:xfrm>
            <a:off x="3352062" y="1463300"/>
            <a:ext cx="262250" cy="2622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96"/>
          <p:cNvSpPr txBox="1"/>
          <p:nvPr/>
        </p:nvSpPr>
        <p:spPr>
          <a:xfrm>
            <a:off x="311700" y="3311225"/>
            <a:ext cx="8520600" cy="17457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a:solidFill>
                  <a:schemeClr val="accent3"/>
                </a:solidFill>
                <a:latin typeface="Proxima Nova"/>
                <a:ea typeface="Proxima Nova"/>
                <a:cs typeface="Proxima Nova"/>
                <a:sym typeface="Proxima Nova"/>
              </a:rPr>
              <a:t>Word representations should vary depending on context</a:t>
            </a:r>
            <a:endParaRPr sz="1600">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b="1">
                <a:solidFill>
                  <a:schemeClr val="accent3"/>
                </a:solidFill>
                <a:latin typeface="Proxima Nova"/>
                <a:ea typeface="Proxima Nova"/>
                <a:cs typeface="Proxima Nova"/>
                <a:sym typeface="Proxima Nova"/>
              </a:rPr>
              <a:t>Contextual word representation:</a:t>
            </a:r>
            <a:r>
              <a:rPr lang="en-GB" sz="1600">
                <a:solidFill>
                  <a:schemeClr val="accent3"/>
                </a:solidFill>
                <a:latin typeface="Proxima Nova"/>
                <a:ea typeface="Proxima Nova"/>
                <a:cs typeface="Proxima Nova"/>
                <a:sym typeface="Proxima Nova"/>
              </a:rPr>
              <a:t> </a:t>
            </a:r>
            <a:endParaRPr sz="1600">
              <a:solidFill>
                <a:schemeClr val="accent3"/>
              </a:solidFill>
              <a:latin typeface="Proxima Nova"/>
              <a:ea typeface="Proxima Nova"/>
              <a:cs typeface="Proxima Nova"/>
              <a:sym typeface="Proxima Nova"/>
            </a:endParaRPr>
          </a:p>
          <a:p>
            <a:pPr marL="914400" lvl="1" indent="-330200" algn="l" rtl="0">
              <a:lnSpc>
                <a:spcPct val="115000"/>
              </a:lnSpc>
              <a:spcBef>
                <a:spcPts val="0"/>
              </a:spcBef>
              <a:spcAft>
                <a:spcPts val="0"/>
              </a:spcAft>
              <a:buClr>
                <a:schemeClr val="accent3"/>
              </a:buClr>
              <a:buSzPts val="1600"/>
              <a:buFont typeface="Proxima Nova"/>
              <a:buChar char="○"/>
            </a:pPr>
            <a:r>
              <a:rPr lang="en-GB" sz="1600">
                <a:solidFill>
                  <a:schemeClr val="accent3"/>
                </a:solidFill>
                <a:latin typeface="Proxima Nova"/>
                <a:ea typeface="Proxima Nova"/>
                <a:cs typeface="Proxima Nova"/>
                <a:sym typeface="Proxima Nova"/>
              </a:rPr>
              <a:t>a word representation, computed conditionally on the given context</a:t>
            </a:r>
            <a:endParaRPr sz="1600">
              <a:solidFill>
                <a:schemeClr val="accent3"/>
              </a:solidFill>
              <a:latin typeface="Proxima Nova"/>
              <a:ea typeface="Proxima Nova"/>
              <a:cs typeface="Proxima Nova"/>
              <a:sym typeface="Proxima Nova"/>
            </a:endParaRPr>
          </a:p>
        </p:txBody>
      </p:sp>
      <p:sp>
        <p:nvSpPr>
          <p:cNvPr id="2194" name="Google Shape;2194;p9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61</a:t>
            </a:fld>
            <a:endParaRPr/>
          </a:p>
        </p:txBody>
      </p:sp>
      <p:sp>
        <p:nvSpPr>
          <p:cNvPr id="2195" name="Google Shape;2195;p9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Representing Words in Context</a:t>
            </a:r>
            <a:endParaRPr/>
          </a:p>
        </p:txBody>
      </p:sp>
      <p:pic>
        <p:nvPicPr>
          <p:cNvPr id="2196" name="Google Shape;2196;p96"/>
          <p:cNvPicPr preferRelativeResize="0"/>
          <p:nvPr/>
        </p:nvPicPr>
        <p:blipFill rotWithShape="1">
          <a:blip r:embed="rId3">
            <a:alphaModFix/>
          </a:blip>
          <a:srcRect l="22508" t="25033" r="24254" b="33879"/>
          <a:stretch/>
        </p:blipFill>
        <p:spPr>
          <a:xfrm>
            <a:off x="3352062" y="2388575"/>
            <a:ext cx="262250" cy="262226"/>
          </a:xfrm>
          <a:prstGeom prst="rect">
            <a:avLst/>
          </a:prstGeom>
          <a:noFill/>
          <a:ln>
            <a:noFill/>
          </a:ln>
        </p:spPr>
      </p:pic>
      <p:grpSp>
        <p:nvGrpSpPr>
          <p:cNvPr id="2197" name="Google Shape;2197;p96"/>
          <p:cNvGrpSpPr/>
          <p:nvPr/>
        </p:nvGrpSpPr>
        <p:grpSpPr>
          <a:xfrm>
            <a:off x="2684633" y="2120054"/>
            <a:ext cx="182700" cy="799500"/>
            <a:chOff x="2139320" y="2205629"/>
            <a:chExt cx="182700" cy="799500"/>
          </a:xfrm>
        </p:grpSpPr>
        <p:sp>
          <p:nvSpPr>
            <p:cNvPr id="2198" name="Google Shape;2198;p96"/>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6"/>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96"/>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96"/>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96"/>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96"/>
          <p:cNvSpPr txBox="1"/>
          <p:nvPr/>
        </p:nvSpPr>
        <p:spPr>
          <a:xfrm>
            <a:off x="1438065" y="2402800"/>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 of </a:t>
            </a:r>
            <a:r>
              <a:rPr lang="en-GB" sz="1000" b="1" i="1">
                <a:solidFill>
                  <a:schemeClr val="accent3"/>
                </a:solidFill>
                <a:latin typeface="Proxima Nova"/>
                <a:ea typeface="Proxima Nova"/>
                <a:cs typeface="Proxima Nova"/>
                <a:sym typeface="Proxima Nova"/>
              </a:rPr>
              <a:t>Prague</a:t>
            </a:r>
            <a:endParaRPr sz="1000" b="1" i="1"/>
          </a:p>
        </p:txBody>
      </p:sp>
      <p:grpSp>
        <p:nvGrpSpPr>
          <p:cNvPr id="2204" name="Google Shape;2204;p96"/>
          <p:cNvGrpSpPr/>
          <p:nvPr/>
        </p:nvGrpSpPr>
        <p:grpSpPr>
          <a:xfrm>
            <a:off x="5246658" y="2119954"/>
            <a:ext cx="182700" cy="799500"/>
            <a:chOff x="2139320" y="2205629"/>
            <a:chExt cx="182700" cy="799500"/>
          </a:xfrm>
        </p:grpSpPr>
        <p:sp>
          <p:nvSpPr>
            <p:cNvPr id="2205" name="Google Shape;2205;p96"/>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96"/>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96"/>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6"/>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96"/>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96"/>
          <p:cNvGrpSpPr/>
          <p:nvPr/>
        </p:nvGrpSpPr>
        <p:grpSpPr>
          <a:xfrm>
            <a:off x="6970808" y="2119954"/>
            <a:ext cx="182700" cy="799500"/>
            <a:chOff x="2139320" y="2205629"/>
            <a:chExt cx="182700" cy="799500"/>
          </a:xfrm>
        </p:grpSpPr>
        <p:sp>
          <p:nvSpPr>
            <p:cNvPr id="2211" name="Google Shape;2211;p96"/>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96"/>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96"/>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96"/>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96"/>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96"/>
          <p:cNvSpPr/>
          <p:nvPr/>
        </p:nvSpPr>
        <p:spPr>
          <a:xfrm>
            <a:off x="899850" y="1308075"/>
            <a:ext cx="23577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“move from </a:t>
            </a:r>
            <a:r>
              <a:rPr lang="en-GB" sz="1200" i="1">
                <a:solidFill>
                  <a:srgbClr val="E69138"/>
                </a:solidFill>
              </a:rPr>
              <a:t>Gospić</a:t>
            </a:r>
            <a:r>
              <a:rPr lang="en-GB" sz="1200" i="1"/>
              <a:t> to </a:t>
            </a:r>
            <a:r>
              <a:rPr lang="en-GB" sz="1200" b="1" i="1">
                <a:solidFill>
                  <a:schemeClr val="dk2"/>
                </a:solidFill>
              </a:rPr>
              <a:t>Prague</a:t>
            </a:r>
            <a:r>
              <a:rPr lang="en-GB" sz="1200" i="1"/>
              <a:t>”</a:t>
            </a:r>
            <a:endParaRPr sz="1200" i="1"/>
          </a:p>
        </p:txBody>
      </p:sp>
      <p:sp>
        <p:nvSpPr>
          <p:cNvPr id="2217" name="Google Shape;2217;p96"/>
          <p:cNvSpPr/>
          <p:nvPr/>
        </p:nvSpPr>
        <p:spPr>
          <a:xfrm>
            <a:off x="3708800" y="1308075"/>
            <a:ext cx="20379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i="1">
                <a:solidFill>
                  <a:srgbClr val="E69138"/>
                </a:solidFill>
              </a:rPr>
              <a:t>Gospić</a:t>
            </a:r>
            <a:r>
              <a:rPr lang="en-GB" sz="1200" i="1"/>
              <a:t> for </a:t>
            </a:r>
            <a:r>
              <a:rPr lang="en-GB" sz="1200" b="1" i="1">
                <a:solidFill>
                  <a:schemeClr val="dk2"/>
                </a:solidFill>
              </a:rPr>
              <a:t>Prague</a:t>
            </a:r>
            <a:r>
              <a:rPr lang="en-GB" sz="1200" i="1"/>
              <a:t>”</a:t>
            </a:r>
            <a:endParaRPr sz="1200" i="1"/>
          </a:p>
        </p:txBody>
      </p:sp>
      <p:sp>
        <p:nvSpPr>
          <p:cNvPr id="2218" name="Google Shape;2218;p96"/>
          <p:cNvSpPr/>
          <p:nvPr/>
        </p:nvSpPr>
        <p:spPr>
          <a:xfrm>
            <a:off x="6197950" y="1308075"/>
            <a:ext cx="2037900" cy="572700"/>
          </a:xfrm>
          <a:prstGeom prst="roundRect">
            <a:avLst>
              <a:gd name="adj" fmla="val 12002"/>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b="1" i="1">
                <a:solidFill>
                  <a:schemeClr val="dk2"/>
                </a:solidFill>
              </a:rPr>
              <a:t>Prague</a:t>
            </a:r>
            <a:r>
              <a:rPr lang="en-GB" sz="1200" b="1" i="1"/>
              <a:t> </a:t>
            </a:r>
            <a:r>
              <a:rPr lang="en-GB" sz="1200" i="1"/>
              <a:t>for </a:t>
            </a:r>
            <a:r>
              <a:rPr lang="en-GB" sz="1200" i="1">
                <a:solidFill>
                  <a:srgbClr val="E69138"/>
                </a:solidFill>
              </a:rPr>
              <a:t>Gospić</a:t>
            </a:r>
            <a:r>
              <a:rPr lang="en-GB" sz="1200" i="1"/>
              <a:t>”</a:t>
            </a:r>
            <a:endParaRPr sz="1200" i="1"/>
          </a:p>
        </p:txBody>
      </p:sp>
      <p:pic>
        <p:nvPicPr>
          <p:cNvPr id="2219" name="Google Shape;2219;p96"/>
          <p:cNvPicPr preferRelativeResize="0"/>
          <p:nvPr/>
        </p:nvPicPr>
        <p:blipFill rotWithShape="1">
          <a:blip r:embed="rId3">
            <a:alphaModFix/>
          </a:blip>
          <a:srcRect l="22508" t="25033" r="24254" b="33879"/>
          <a:stretch/>
        </p:blipFill>
        <p:spPr>
          <a:xfrm>
            <a:off x="5841212" y="1462538"/>
            <a:ext cx="262250" cy="262226"/>
          </a:xfrm>
          <a:prstGeom prst="rect">
            <a:avLst/>
          </a:prstGeom>
          <a:noFill/>
          <a:ln>
            <a:noFill/>
          </a:ln>
        </p:spPr>
      </p:pic>
      <p:cxnSp>
        <p:nvCxnSpPr>
          <p:cNvPr id="2220" name="Google Shape;2220;p96"/>
          <p:cNvCxnSpPr/>
          <p:nvPr/>
        </p:nvCxnSpPr>
        <p:spPr>
          <a:xfrm flipH="1">
            <a:off x="5925762" y="1344375"/>
            <a:ext cx="113700" cy="500100"/>
          </a:xfrm>
          <a:prstGeom prst="straightConnector1">
            <a:avLst/>
          </a:prstGeom>
          <a:noFill/>
          <a:ln w="19050" cap="flat" cmpd="sng">
            <a:solidFill>
              <a:srgbClr val="000000"/>
            </a:solidFill>
            <a:prstDash val="solid"/>
            <a:round/>
            <a:headEnd type="none" w="med" len="med"/>
            <a:tailEnd type="none" w="med" len="med"/>
          </a:ln>
        </p:spPr>
      </p:cxnSp>
      <p:pic>
        <p:nvPicPr>
          <p:cNvPr id="2221" name="Google Shape;2221;p96"/>
          <p:cNvPicPr preferRelativeResize="0"/>
          <p:nvPr/>
        </p:nvPicPr>
        <p:blipFill rotWithShape="1">
          <a:blip r:embed="rId3">
            <a:alphaModFix/>
          </a:blip>
          <a:srcRect l="22508" t="25033" r="24254" b="33879"/>
          <a:stretch/>
        </p:blipFill>
        <p:spPr>
          <a:xfrm>
            <a:off x="3352062" y="1463300"/>
            <a:ext cx="262250" cy="262226"/>
          </a:xfrm>
          <a:prstGeom prst="rect">
            <a:avLst/>
          </a:prstGeom>
          <a:noFill/>
          <a:ln>
            <a:noFill/>
          </a:ln>
        </p:spPr>
      </p:pic>
      <p:pic>
        <p:nvPicPr>
          <p:cNvPr id="2222" name="Google Shape;2222;p96"/>
          <p:cNvPicPr preferRelativeResize="0"/>
          <p:nvPr/>
        </p:nvPicPr>
        <p:blipFill rotWithShape="1">
          <a:blip r:embed="rId3">
            <a:alphaModFix/>
          </a:blip>
          <a:srcRect l="22508" t="25033" r="24254" b="33879"/>
          <a:stretch/>
        </p:blipFill>
        <p:spPr>
          <a:xfrm>
            <a:off x="5851462" y="2387913"/>
            <a:ext cx="262250" cy="262226"/>
          </a:xfrm>
          <a:prstGeom prst="rect">
            <a:avLst/>
          </a:prstGeom>
          <a:noFill/>
          <a:ln>
            <a:noFill/>
          </a:ln>
        </p:spPr>
      </p:pic>
      <p:cxnSp>
        <p:nvCxnSpPr>
          <p:cNvPr id="2223" name="Google Shape;2223;p96"/>
          <p:cNvCxnSpPr/>
          <p:nvPr/>
        </p:nvCxnSpPr>
        <p:spPr>
          <a:xfrm flipH="1">
            <a:off x="5936012" y="2269750"/>
            <a:ext cx="113700" cy="500100"/>
          </a:xfrm>
          <a:prstGeom prst="straightConnector1">
            <a:avLst/>
          </a:prstGeom>
          <a:noFill/>
          <a:ln w="19050" cap="flat" cmpd="sng">
            <a:solidFill>
              <a:srgbClr val="000000"/>
            </a:solidFill>
            <a:prstDash val="solid"/>
            <a:round/>
            <a:headEnd type="none" w="med" len="med"/>
            <a:tailEnd type="none" w="med" len="med"/>
          </a:ln>
        </p:spPr>
      </p:cxnSp>
      <p:cxnSp>
        <p:nvCxnSpPr>
          <p:cNvPr id="2224" name="Google Shape;2224;p96"/>
          <p:cNvCxnSpPr>
            <a:endCxn id="2209" idx="0"/>
          </p:cNvCxnSpPr>
          <p:nvPr/>
        </p:nvCxnSpPr>
        <p:spPr>
          <a:xfrm flipH="1">
            <a:off x="5338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225" name="Google Shape;2225;p96"/>
          <p:cNvCxnSpPr/>
          <p:nvPr/>
        </p:nvCxnSpPr>
        <p:spPr>
          <a:xfrm flipH="1">
            <a:off x="7062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226" name="Google Shape;2226;p96"/>
          <p:cNvCxnSpPr/>
          <p:nvPr/>
        </p:nvCxnSpPr>
        <p:spPr>
          <a:xfrm flipH="1">
            <a:off x="2775833" y="1672954"/>
            <a:ext cx="300" cy="447000"/>
          </a:xfrm>
          <a:prstGeom prst="straightConnector1">
            <a:avLst/>
          </a:prstGeom>
          <a:noFill/>
          <a:ln w="9525" cap="flat" cmpd="sng">
            <a:solidFill>
              <a:srgbClr val="000000"/>
            </a:solidFill>
            <a:prstDash val="dot"/>
            <a:round/>
            <a:headEnd type="none" w="med" len="med"/>
            <a:tailEnd type="none" w="med" len="med"/>
          </a:ln>
        </p:spPr>
      </p:cxnSp>
      <p:sp>
        <p:nvSpPr>
          <p:cNvPr id="2227" name="Google Shape;2227;p96"/>
          <p:cNvSpPr txBox="1"/>
          <p:nvPr/>
        </p:nvSpPr>
        <p:spPr>
          <a:xfrm>
            <a:off x="4211777" y="2402025"/>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 of </a:t>
            </a:r>
            <a:r>
              <a:rPr lang="en-GB" sz="1000" b="1" i="1">
                <a:solidFill>
                  <a:schemeClr val="accent3"/>
                </a:solidFill>
                <a:latin typeface="Proxima Nova"/>
                <a:ea typeface="Proxima Nova"/>
                <a:cs typeface="Proxima Nova"/>
                <a:sym typeface="Proxima Nova"/>
              </a:rPr>
              <a:t>Prague</a:t>
            </a:r>
            <a:endParaRPr sz="1000" b="1" i="1"/>
          </a:p>
        </p:txBody>
      </p:sp>
      <p:sp>
        <p:nvSpPr>
          <p:cNvPr id="2228" name="Google Shape;2228;p96"/>
          <p:cNvSpPr txBox="1"/>
          <p:nvPr/>
        </p:nvSpPr>
        <p:spPr>
          <a:xfrm>
            <a:off x="7201940" y="2326488"/>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 of </a:t>
            </a:r>
            <a:r>
              <a:rPr lang="en-GB" sz="1000" b="1" i="1">
                <a:solidFill>
                  <a:schemeClr val="accent3"/>
                </a:solidFill>
                <a:latin typeface="Proxima Nova"/>
                <a:ea typeface="Proxima Nova"/>
                <a:cs typeface="Proxima Nova"/>
                <a:sym typeface="Proxima Nova"/>
              </a:rPr>
              <a:t>Prague</a:t>
            </a:r>
            <a:endParaRPr sz="1000" b="1" i="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grpSp>
        <p:nvGrpSpPr>
          <p:cNvPr id="2233" name="Google Shape;2233;p97"/>
          <p:cNvGrpSpPr/>
          <p:nvPr/>
        </p:nvGrpSpPr>
        <p:grpSpPr>
          <a:xfrm>
            <a:off x="5878470" y="2963379"/>
            <a:ext cx="182700" cy="799500"/>
            <a:chOff x="1083595" y="3302204"/>
            <a:chExt cx="182700" cy="799500"/>
          </a:xfrm>
        </p:grpSpPr>
        <p:sp>
          <p:nvSpPr>
            <p:cNvPr id="2234" name="Google Shape;2234;p97"/>
            <p:cNvSpPr/>
            <p:nvPr/>
          </p:nvSpPr>
          <p:spPr>
            <a:xfrm>
              <a:off x="1100655" y="3336981"/>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97"/>
            <p:cNvSpPr/>
            <p:nvPr/>
          </p:nvSpPr>
          <p:spPr>
            <a:xfrm>
              <a:off x="1100655" y="3528185"/>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97"/>
            <p:cNvSpPr/>
            <p:nvPr/>
          </p:nvSpPr>
          <p:spPr>
            <a:xfrm>
              <a:off x="1100655" y="3719388"/>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97"/>
            <p:cNvSpPr/>
            <p:nvPr/>
          </p:nvSpPr>
          <p:spPr>
            <a:xfrm>
              <a:off x="1100655" y="3910592"/>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97"/>
          <p:cNvGrpSpPr/>
          <p:nvPr/>
        </p:nvGrpSpPr>
        <p:grpSpPr>
          <a:xfrm>
            <a:off x="6422183" y="2963391"/>
            <a:ext cx="182819" cy="799489"/>
            <a:chOff x="3752775" y="2200275"/>
            <a:chExt cx="304800" cy="1314300"/>
          </a:xfrm>
        </p:grpSpPr>
        <p:sp>
          <p:nvSpPr>
            <p:cNvPr id="2240" name="Google Shape;2240;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97"/>
          <p:cNvGrpSpPr/>
          <p:nvPr/>
        </p:nvGrpSpPr>
        <p:grpSpPr>
          <a:xfrm>
            <a:off x="6966008" y="2963391"/>
            <a:ext cx="182819" cy="799489"/>
            <a:chOff x="3752775" y="2200275"/>
            <a:chExt cx="304800" cy="1314300"/>
          </a:xfrm>
        </p:grpSpPr>
        <p:sp>
          <p:nvSpPr>
            <p:cNvPr id="2246" name="Google Shape;2246;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97"/>
          <p:cNvGrpSpPr/>
          <p:nvPr/>
        </p:nvGrpSpPr>
        <p:grpSpPr>
          <a:xfrm>
            <a:off x="7509820" y="2963391"/>
            <a:ext cx="182819" cy="799489"/>
            <a:chOff x="3752775" y="2200275"/>
            <a:chExt cx="304800" cy="1314300"/>
          </a:xfrm>
        </p:grpSpPr>
        <p:sp>
          <p:nvSpPr>
            <p:cNvPr id="2252" name="Google Shape;2252;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97"/>
          <p:cNvGrpSpPr/>
          <p:nvPr/>
        </p:nvGrpSpPr>
        <p:grpSpPr>
          <a:xfrm>
            <a:off x="8053645" y="2963391"/>
            <a:ext cx="182819" cy="799489"/>
            <a:chOff x="3752775" y="2200275"/>
            <a:chExt cx="304800" cy="1314300"/>
          </a:xfrm>
        </p:grpSpPr>
        <p:sp>
          <p:nvSpPr>
            <p:cNvPr id="2258" name="Google Shape;2258;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3" name="Google Shape;2263;p97"/>
          <p:cNvSpPr/>
          <p:nvPr/>
        </p:nvSpPr>
        <p:spPr>
          <a:xfrm>
            <a:off x="5627212" y="3930325"/>
            <a:ext cx="5163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move</a:t>
            </a:r>
            <a:endParaRPr sz="800"/>
          </a:p>
        </p:txBody>
      </p:sp>
      <p:sp>
        <p:nvSpPr>
          <p:cNvPr id="2264" name="Google Shape;2264;p97"/>
          <p:cNvSpPr/>
          <p:nvPr/>
        </p:nvSpPr>
        <p:spPr>
          <a:xfrm>
            <a:off x="6247963" y="3930325"/>
            <a:ext cx="4260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from</a:t>
            </a:r>
            <a:endParaRPr sz="800"/>
          </a:p>
        </p:txBody>
      </p:sp>
      <p:sp>
        <p:nvSpPr>
          <p:cNvPr id="2265" name="Google Shape;2265;p97"/>
          <p:cNvSpPr/>
          <p:nvPr/>
        </p:nvSpPr>
        <p:spPr>
          <a:xfrm>
            <a:off x="6778412" y="3930325"/>
            <a:ext cx="5577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Gospić</a:t>
            </a:r>
            <a:endParaRPr sz="800"/>
          </a:p>
        </p:txBody>
      </p:sp>
      <p:sp>
        <p:nvSpPr>
          <p:cNvPr id="2266" name="Google Shape;2266;p97"/>
          <p:cNvSpPr/>
          <p:nvPr/>
        </p:nvSpPr>
        <p:spPr>
          <a:xfrm>
            <a:off x="7440565" y="3930325"/>
            <a:ext cx="3213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to</a:t>
            </a:r>
            <a:endParaRPr sz="800"/>
          </a:p>
        </p:txBody>
      </p:sp>
      <p:sp>
        <p:nvSpPr>
          <p:cNvPr id="2267" name="Google Shape;2267;p97"/>
          <p:cNvSpPr/>
          <p:nvPr/>
        </p:nvSpPr>
        <p:spPr>
          <a:xfrm>
            <a:off x="7866188" y="3930325"/>
            <a:ext cx="5577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Prague</a:t>
            </a:r>
            <a:endParaRPr sz="800"/>
          </a:p>
        </p:txBody>
      </p:sp>
      <p:sp>
        <p:nvSpPr>
          <p:cNvPr id="2268" name="Google Shape;2268;p97"/>
          <p:cNvSpPr txBox="1"/>
          <p:nvPr/>
        </p:nvSpPr>
        <p:spPr>
          <a:xfrm>
            <a:off x="4572000" y="3177075"/>
            <a:ext cx="11367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representations</a:t>
            </a:r>
            <a:endParaRPr sz="1000" i="1"/>
          </a:p>
        </p:txBody>
      </p:sp>
      <p:grpSp>
        <p:nvGrpSpPr>
          <p:cNvPr id="2269" name="Google Shape;2269;p97"/>
          <p:cNvGrpSpPr/>
          <p:nvPr/>
        </p:nvGrpSpPr>
        <p:grpSpPr>
          <a:xfrm>
            <a:off x="6422233" y="2963404"/>
            <a:ext cx="182700" cy="799500"/>
            <a:chOff x="1083595" y="3302204"/>
            <a:chExt cx="182700" cy="799500"/>
          </a:xfrm>
        </p:grpSpPr>
        <p:sp>
          <p:nvSpPr>
            <p:cNvPr id="2270" name="Google Shape;2270;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97"/>
          <p:cNvGrpSpPr/>
          <p:nvPr/>
        </p:nvGrpSpPr>
        <p:grpSpPr>
          <a:xfrm>
            <a:off x="6966020" y="2963404"/>
            <a:ext cx="182700" cy="799500"/>
            <a:chOff x="1083595" y="3302204"/>
            <a:chExt cx="182700" cy="799500"/>
          </a:xfrm>
        </p:grpSpPr>
        <p:sp>
          <p:nvSpPr>
            <p:cNvPr id="2276" name="Google Shape;2276;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97"/>
          <p:cNvGrpSpPr/>
          <p:nvPr/>
        </p:nvGrpSpPr>
        <p:grpSpPr>
          <a:xfrm>
            <a:off x="7509883" y="2963379"/>
            <a:ext cx="182700" cy="799500"/>
            <a:chOff x="1083595" y="3302204"/>
            <a:chExt cx="182700" cy="799500"/>
          </a:xfrm>
        </p:grpSpPr>
        <p:sp>
          <p:nvSpPr>
            <p:cNvPr id="2282" name="Google Shape;2282;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97"/>
          <p:cNvGrpSpPr/>
          <p:nvPr/>
        </p:nvGrpSpPr>
        <p:grpSpPr>
          <a:xfrm>
            <a:off x="8053645" y="2963404"/>
            <a:ext cx="182700" cy="799500"/>
            <a:chOff x="1083595" y="3302204"/>
            <a:chExt cx="182700" cy="799500"/>
          </a:xfrm>
        </p:grpSpPr>
        <p:sp>
          <p:nvSpPr>
            <p:cNvPr id="2288" name="Google Shape;2288;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3" name="Google Shape;2293;p97"/>
          <p:cNvSpPr/>
          <p:nvPr/>
        </p:nvSpPr>
        <p:spPr>
          <a:xfrm>
            <a:off x="5627200" y="1328850"/>
            <a:ext cx="2894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  “move           from           </a:t>
            </a:r>
            <a:r>
              <a:rPr lang="en-GB" sz="800" dirty="0" err="1"/>
              <a:t>Gospić</a:t>
            </a:r>
            <a:r>
              <a:rPr lang="en-GB" sz="800" dirty="0"/>
              <a:t>            to           Prague”</a:t>
            </a:r>
            <a:endParaRPr sz="800" dirty="0"/>
          </a:p>
        </p:txBody>
      </p:sp>
      <p:grpSp>
        <p:nvGrpSpPr>
          <p:cNvPr id="2294" name="Google Shape;2294;p97"/>
          <p:cNvGrpSpPr/>
          <p:nvPr/>
        </p:nvGrpSpPr>
        <p:grpSpPr>
          <a:xfrm>
            <a:off x="8046920" y="1892729"/>
            <a:ext cx="182700" cy="799500"/>
            <a:chOff x="2139320" y="2205629"/>
            <a:chExt cx="182700" cy="799500"/>
          </a:xfrm>
        </p:grpSpPr>
        <p:sp>
          <p:nvSpPr>
            <p:cNvPr id="2295" name="Google Shape;2295;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97"/>
          <p:cNvSpPr txBox="1"/>
          <p:nvPr/>
        </p:nvSpPr>
        <p:spPr>
          <a:xfrm>
            <a:off x="4603204" y="2106400"/>
            <a:ext cx="12024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representations</a:t>
            </a:r>
            <a:endParaRPr sz="1000" i="1"/>
          </a:p>
        </p:txBody>
      </p:sp>
      <p:grpSp>
        <p:nvGrpSpPr>
          <p:cNvPr id="2301" name="Google Shape;2301;p97"/>
          <p:cNvGrpSpPr/>
          <p:nvPr/>
        </p:nvGrpSpPr>
        <p:grpSpPr>
          <a:xfrm>
            <a:off x="7513520" y="1892729"/>
            <a:ext cx="182700" cy="799500"/>
            <a:chOff x="2139320" y="2205629"/>
            <a:chExt cx="182700" cy="799500"/>
          </a:xfrm>
        </p:grpSpPr>
        <p:sp>
          <p:nvSpPr>
            <p:cNvPr id="2302" name="Google Shape;2302;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97"/>
          <p:cNvGrpSpPr/>
          <p:nvPr/>
        </p:nvGrpSpPr>
        <p:grpSpPr>
          <a:xfrm>
            <a:off x="6972545" y="1892729"/>
            <a:ext cx="182700" cy="799500"/>
            <a:chOff x="2139320" y="2205629"/>
            <a:chExt cx="182700" cy="799500"/>
          </a:xfrm>
        </p:grpSpPr>
        <p:sp>
          <p:nvSpPr>
            <p:cNvPr id="2308" name="Google Shape;2308;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97"/>
          <p:cNvGrpSpPr/>
          <p:nvPr/>
        </p:nvGrpSpPr>
        <p:grpSpPr>
          <a:xfrm>
            <a:off x="6415970" y="1892729"/>
            <a:ext cx="182700" cy="799500"/>
            <a:chOff x="2139320" y="2205629"/>
            <a:chExt cx="182700" cy="799500"/>
          </a:xfrm>
        </p:grpSpPr>
        <p:sp>
          <p:nvSpPr>
            <p:cNvPr id="2314" name="Google Shape;2314;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97"/>
          <p:cNvGrpSpPr/>
          <p:nvPr/>
        </p:nvGrpSpPr>
        <p:grpSpPr>
          <a:xfrm>
            <a:off x="5882570" y="1892729"/>
            <a:ext cx="182700" cy="799500"/>
            <a:chOff x="2139320" y="2205629"/>
            <a:chExt cx="182700" cy="799500"/>
          </a:xfrm>
        </p:grpSpPr>
        <p:sp>
          <p:nvSpPr>
            <p:cNvPr id="2320" name="Google Shape;2320;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97"/>
          <p:cNvSpPr/>
          <p:nvPr/>
        </p:nvSpPr>
        <p:spPr>
          <a:xfrm rot="-5400000">
            <a:off x="6942400" y="1645075"/>
            <a:ext cx="211800" cy="2355900"/>
          </a:xfrm>
          <a:prstGeom prst="rightBrace">
            <a:avLst>
              <a:gd name="adj1" fmla="val 8333"/>
              <a:gd name="adj2"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97"/>
          <p:cNvSpPr/>
          <p:nvPr/>
        </p:nvSpPr>
        <p:spPr>
          <a:xfrm rot="-5400000">
            <a:off x="6942400" y="1645075"/>
            <a:ext cx="211800" cy="2355900"/>
          </a:xfrm>
          <a:prstGeom prst="rightBrace">
            <a:avLst>
              <a:gd name="adj1" fmla="val 8333"/>
              <a:gd name="adj2" fmla="val 7363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97"/>
          <p:cNvSpPr/>
          <p:nvPr/>
        </p:nvSpPr>
        <p:spPr>
          <a:xfrm rot="-5400000">
            <a:off x="6942400" y="1645075"/>
            <a:ext cx="211800" cy="2355900"/>
          </a:xfrm>
          <a:prstGeom prst="rightBrace">
            <a:avLst>
              <a:gd name="adj1" fmla="val 8333"/>
              <a:gd name="adj2" fmla="val 9613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97"/>
          <p:cNvSpPr/>
          <p:nvPr/>
        </p:nvSpPr>
        <p:spPr>
          <a:xfrm rot="-5400000">
            <a:off x="6942400" y="1645075"/>
            <a:ext cx="211800" cy="2355900"/>
          </a:xfrm>
          <a:prstGeom prst="rightBrace">
            <a:avLst>
              <a:gd name="adj1" fmla="val 8333"/>
              <a:gd name="adj2" fmla="val 27008"/>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97"/>
          <p:cNvSpPr/>
          <p:nvPr/>
        </p:nvSpPr>
        <p:spPr>
          <a:xfrm rot="-5400000">
            <a:off x="6942400" y="1645075"/>
            <a:ext cx="211800" cy="2355900"/>
          </a:xfrm>
          <a:prstGeom prst="rightBrace">
            <a:avLst>
              <a:gd name="adj1" fmla="val 8333"/>
              <a:gd name="adj2" fmla="val 450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9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62</a:t>
            </a:fld>
            <a:endParaRPr/>
          </a:p>
        </p:txBody>
      </p:sp>
      <p:sp>
        <p:nvSpPr>
          <p:cNvPr id="2331" name="Google Shape;2331;p9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Representing Words in Context</a:t>
            </a:r>
            <a:endParaRPr/>
          </a:p>
        </p:txBody>
      </p:sp>
      <p:sp>
        <p:nvSpPr>
          <p:cNvPr id="2332" name="Google Shape;2332;p97"/>
          <p:cNvSpPr txBox="1"/>
          <p:nvPr/>
        </p:nvSpPr>
        <p:spPr>
          <a:xfrm>
            <a:off x="309350" y="1161125"/>
            <a:ext cx="4262700" cy="17601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composition of word vectors into contextualized word representations</a:t>
            </a:r>
            <a:endParaRPr sz="1600" dirty="0">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use vector composition function</a:t>
            </a:r>
            <a:endParaRPr sz="1600" dirty="0">
              <a:solidFill>
                <a:schemeClr val="accent3"/>
              </a:solidFill>
              <a:latin typeface="Proxima Nova"/>
              <a:ea typeface="Proxima Nova"/>
              <a:cs typeface="Proxima Nova"/>
              <a:sym typeface="Proxima Nova"/>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43" name="Google Shape;2343;p9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63</a:t>
            </a:fld>
            <a:endParaRPr/>
          </a:p>
        </p:txBody>
      </p:sp>
      <p:sp>
        <p:nvSpPr>
          <p:cNvPr id="2337" name="Google Shape;2337;p98"/>
          <p:cNvSpPr txBox="1">
            <a:spLocks noGrp="1"/>
          </p:cNvSpPr>
          <p:nvPr>
            <p:ph type="title" idx="4294967295"/>
          </p:nvPr>
        </p:nvSpPr>
        <p:spPr>
          <a:xfrm>
            <a:off x="0" y="444500"/>
            <a:ext cx="56959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Recurrent Neural Network Layers</a:t>
            </a:r>
            <a:endParaRPr/>
          </a:p>
        </p:txBody>
      </p:sp>
      <p:sp>
        <p:nvSpPr>
          <p:cNvPr id="2338" name="Google Shape;2338;p98"/>
          <p:cNvSpPr txBox="1">
            <a:spLocks noGrp="1"/>
          </p:cNvSpPr>
          <p:nvPr>
            <p:ph type="body" idx="4294967295"/>
          </p:nvPr>
        </p:nvSpPr>
        <p:spPr>
          <a:xfrm>
            <a:off x="0" y="1152525"/>
            <a:ext cx="5695950" cy="341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a:t>Idea</a:t>
            </a:r>
            <a:r>
              <a:rPr lang="en-GB" sz="1600"/>
              <a:t>: text as sequence</a:t>
            </a:r>
            <a:endParaRPr sz="1600"/>
          </a:p>
          <a:p>
            <a:pPr marL="457200" lvl="0" indent="-330200" algn="l" rtl="0">
              <a:spcBef>
                <a:spcPts val="0"/>
              </a:spcBef>
              <a:spcAft>
                <a:spcPts val="0"/>
              </a:spcAft>
              <a:buSzPts val="1600"/>
              <a:buChar char="●"/>
            </a:pPr>
            <a:r>
              <a:rPr lang="en-GB" sz="1600"/>
              <a:t>Prominent types: </a:t>
            </a:r>
            <a:r>
              <a:rPr lang="en-GB" sz="1600" i="1"/>
              <a:t>LSTM, GRU</a:t>
            </a:r>
            <a:endParaRPr sz="1600" i="1"/>
          </a:p>
          <a:p>
            <a:pPr marL="457200" lvl="0" indent="-330200" algn="l" rtl="0">
              <a:spcBef>
                <a:spcPts val="0"/>
              </a:spcBef>
              <a:spcAft>
                <a:spcPts val="0"/>
              </a:spcAft>
              <a:buSzPts val="1600"/>
              <a:buChar char="●"/>
            </a:pPr>
            <a:r>
              <a:rPr lang="en-GB" sz="1600" b="1"/>
              <a:t>Inductive bias:</a:t>
            </a:r>
            <a:r>
              <a:rPr lang="en-GB" sz="1600"/>
              <a:t> Recency</a:t>
            </a:r>
            <a:endParaRPr sz="1600"/>
          </a:p>
          <a:p>
            <a:pPr marL="914400" lvl="1" indent="-317500" algn="l" rtl="0">
              <a:spcBef>
                <a:spcPts val="0"/>
              </a:spcBef>
              <a:spcAft>
                <a:spcPts val="0"/>
              </a:spcAft>
              <a:buSzPts val="1400"/>
              <a:buChar char="○"/>
            </a:pPr>
            <a:r>
              <a:rPr lang="en-GB"/>
              <a:t>more recent symbols have bigger impact on hidden state</a:t>
            </a:r>
            <a:endParaRPr sz="1600" i="1"/>
          </a:p>
          <a:p>
            <a:pPr marL="457200" lvl="0" indent="-330200" algn="l" rtl="0">
              <a:spcBef>
                <a:spcPts val="0"/>
              </a:spcBef>
              <a:spcAft>
                <a:spcPts val="0"/>
              </a:spcAft>
              <a:buSzPts val="1600"/>
              <a:buChar char="●"/>
            </a:pPr>
            <a:r>
              <a:rPr lang="en-GB" sz="1600" b="1"/>
              <a:t>Advantages</a:t>
            </a:r>
            <a:endParaRPr sz="1600"/>
          </a:p>
          <a:p>
            <a:pPr marL="914400" lvl="1" indent="-317500" algn="l" rtl="0">
              <a:spcBef>
                <a:spcPts val="0"/>
              </a:spcBef>
              <a:spcAft>
                <a:spcPts val="0"/>
              </a:spcAft>
              <a:buSzPts val="1400"/>
              <a:buChar char="○"/>
            </a:pPr>
            <a:r>
              <a:rPr lang="en-GB"/>
              <a:t>everything is connected</a:t>
            </a:r>
            <a:endParaRPr/>
          </a:p>
          <a:p>
            <a:pPr marL="914400" lvl="1" indent="-317500" algn="l" rtl="0">
              <a:spcBef>
                <a:spcPts val="0"/>
              </a:spcBef>
              <a:spcAft>
                <a:spcPts val="0"/>
              </a:spcAft>
              <a:buSzPts val="1400"/>
              <a:buChar char="○"/>
            </a:pPr>
            <a:r>
              <a:rPr lang="en-GB"/>
              <a:t>easy to train and robust in practice</a:t>
            </a:r>
            <a:endParaRPr/>
          </a:p>
          <a:p>
            <a:pPr marL="457200" lvl="0" indent="-330200" algn="l" rtl="0">
              <a:spcBef>
                <a:spcPts val="0"/>
              </a:spcBef>
              <a:spcAft>
                <a:spcPts val="0"/>
              </a:spcAft>
              <a:buSzPts val="1600"/>
              <a:buChar char="●"/>
            </a:pPr>
            <a:r>
              <a:rPr lang="en-GB" sz="1600" b="1"/>
              <a:t>Disadvantages</a:t>
            </a:r>
            <a:endParaRPr sz="1600"/>
          </a:p>
          <a:p>
            <a:pPr marL="914400" lvl="1" indent="-317500" algn="l" rtl="0">
              <a:spcBef>
                <a:spcPts val="0"/>
              </a:spcBef>
              <a:spcAft>
                <a:spcPts val="0"/>
              </a:spcAft>
              <a:buSzPts val="1400"/>
              <a:buChar char="○"/>
            </a:pPr>
            <a:r>
              <a:rPr lang="en-GB"/>
              <a:t>Slow → computation time linear in length of text</a:t>
            </a:r>
            <a:endParaRPr/>
          </a:p>
          <a:p>
            <a:pPr marL="914400" lvl="1" indent="-317500" algn="l" rtl="0">
              <a:spcBef>
                <a:spcPts val="0"/>
              </a:spcBef>
              <a:spcAft>
                <a:spcPts val="0"/>
              </a:spcAft>
              <a:buSzPts val="1400"/>
              <a:buChar char="○"/>
            </a:pPr>
            <a:r>
              <a:rPr lang="en-GB"/>
              <a:t>not good for (very) long range dependencies</a:t>
            </a:r>
            <a:br>
              <a:rPr lang="en-GB" sz="1600"/>
            </a:br>
            <a:endParaRPr sz="1600"/>
          </a:p>
          <a:p>
            <a:pPr marL="457200" marR="0" lvl="0" indent="-330200" algn="l" rtl="0">
              <a:lnSpc>
                <a:spcPct val="115000"/>
              </a:lnSpc>
              <a:spcBef>
                <a:spcPts val="0"/>
              </a:spcBef>
              <a:spcAft>
                <a:spcPts val="0"/>
              </a:spcAft>
              <a:buClr>
                <a:schemeClr val="accent3"/>
              </a:buClr>
              <a:buSzPts val="1600"/>
              <a:buFont typeface="Proxima Nova"/>
              <a:buChar char="●"/>
            </a:pPr>
            <a:r>
              <a:rPr lang="en-GB" sz="1600" i="1"/>
              <a:t>Good for:</a:t>
            </a:r>
            <a:r>
              <a:rPr lang="en-GB" sz="1600"/>
              <a:t> sentences, small paragraphs</a:t>
            </a:r>
            <a:endParaRPr/>
          </a:p>
        </p:txBody>
      </p:sp>
      <p:grpSp>
        <p:nvGrpSpPr>
          <p:cNvPr id="2339" name="Google Shape;2339;p98"/>
          <p:cNvGrpSpPr/>
          <p:nvPr/>
        </p:nvGrpSpPr>
        <p:grpSpPr>
          <a:xfrm>
            <a:off x="6429364" y="3334123"/>
            <a:ext cx="1406457" cy="243027"/>
            <a:chOff x="6227339" y="3324423"/>
            <a:chExt cx="1406457" cy="243027"/>
          </a:xfrm>
        </p:grpSpPr>
        <p:pic>
          <p:nvPicPr>
            <p:cNvPr id="2340" name="Google Shape;2340;p98"/>
            <p:cNvPicPr preferRelativeResize="0"/>
            <p:nvPr/>
          </p:nvPicPr>
          <p:blipFill>
            <a:blip r:embed="rId3">
              <a:alphaModFix/>
            </a:blip>
            <a:stretch>
              <a:fillRect/>
            </a:stretch>
          </p:blipFill>
          <p:spPr>
            <a:xfrm>
              <a:off x="6227339" y="3368475"/>
              <a:ext cx="454824" cy="198975"/>
            </a:xfrm>
            <a:prstGeom prst="rect">
              <a:avLst/>
            </a:prstGeom>
            <a:noFill/>
            <a:ln>
              <a:noFill/>
            </a:ln>
          </p:spPr>
        </p:pic>
        <p:pic>
          <p:nvPicPr>
            <p:cNvPr id="2341" name="Google Shape;2341;p98"/>
            <p:cNvPicPr preferRelativeResize="0"/>
            <p:nvPr/>
          </p:nvPicPr>
          <p:blipFill>
            <a:blip r:embed="rId4">
              <a:alphaModFix/>
            </a:blip>
            <a:stretch>
              <a:fillRect/>
            </a:stretch>
          </p:blipFill>
          <p:spPr>
            <a:xfrm>
              <a:off x="6725308" y="3324423"/>
              <a:ext cx="908488" cy="243025"/>
            </a:xfrm>
            <a:prstGeom prst="rect">
              <a:avLst/>
            </a:prstGeom>
            <a:noFill/>
            <a:ln>
              <a:noFill/>
            </a:ln>
          </p:spPr>
        </p:pic>
      </p:grpSp>
      <p:sp>
        <p:nvSpPr>
          <p:cNvPr id="2342" name="Google Shape;2342;p98"/>
          <p:cNvSpPr txBox="1"/>
          <p:nvPr/>
        </p:nvSpPr>
        <p:spPr>
          <a:xfrm>
            <a:off x="5459506" y="3577150"/>
            <a:ext cx="3669694" cy="13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b="1" dirty="0">
                <a:solidFill>
                  <a:schemeClr val="accent3"/>
                </a:solidFill>
                <a:latin typeface="Proxima Nova"/>
                <a:ea typeface="Proxima Nova"/>
                <a:cs typeface="Proxima Nova"/>
                <a:sym typeface="Proxima Nova"/>
              </a:rPr>
              <a:t>Tree-variants</a:t>
            </a:r>
            <a:r>
              <a:rPr lang="en-GB" sz="1600" i="1" dirty="0">
                <a:solidFill>
                  <a:schemeClr val="accent3"/>
                </a:solidFill>
                <a:latin typeface="Proxima Nova"/>
                <a:ea typeface="Proxima Nova"/>
                <a:cs typeface="Proxima Nova"/>
                <a:sym typeface="Proxima Nova"/>
              </a:rPr>
              <a:t>:</a:t>
            </a:r>
            <a:endParaRPr sz="1600" i="1" dirty="0">
              <a:solidFill>
                <a:schemeClr val="accent3"/>
              </a:solidFill>
              <a:latin typeface="Proxima Nova"/>
              <a:ea typeface="Proxima Nova"/>
              <a:cs typeface="Proxima Nova"/>
              <a:sym typeface="Proxima Nova"/>
            </a:endParaRPr>
          </a:p>
          <a:p>
            <a:pPr marL="457200" lvl="0" indent="-317500" algn="l" rtl="0">
              <a:lnSpc>
                <a:spcPct val="115000"/>
              </a:lnSpc>
              <a:spcBef>
                <a:spcPts val="1600"/>
              </a:spcBef>
              <a:spcAft>
                <a:spcPts val="0"/>
              </a:spcAft>
              <a:buClr>
                <a:schemeClr val="accent3"/>
              </a:buClr>
              <a:buSzPts val="1400"/>
              <a:buFont typeface="Proxima Nova"/>
              <a:buChar char="●"/>
            </a:pPr>
            <a:r>
              <a:rPr lang="en-GB" dirty="0" err="1">
                <a:solidFill>
                  <a:schemeClr val="accent3"/>
                </a:solidFill>
                <a:latin typeface="Proxima Nova"/>
                <a:ea typeface="Proxima Nova"/>
                <a:cs typeface="Proxima Nova"/>
                <a:sym typeface="Proxima Nova"/>
              </a:rPr>
              <a:t>TreeLSTM</a:t>
            </a:r>
            <a:r>
              <a:rPr lang="en-GB" dirty="0">
                <a:solidFill>
                  <a:schemeClr val="accent3"/>
                </a:solidFill>
                <a:latin typeface="Proxima Nova"/>
                <a:ea typeface="Proxima Nova"/>
                <a:cs typeface="Proxima Nova"/>
                <a:sym typeface="Proxima Nova"/>
              </a:rPr>
              <a:t> (Tai et al., SCL’15)</a:t>
            </a:r>
            <a:endParaRPr dirty="0">
              <a:solidFill>
                <a:schemeClr val="accent3"/>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accent3"/>
              </a:buClr>
              <a:buSzPts val="1400"/>
              <a:buFont typeface="Proxima Nova"/>
              <a:buChar char="●"/>
            </a:pPr>
            <a:r>
              <a:rPr lang="en-GB" dirty="0">
                <a:solidFill>
                  <a:schemeClr val="accent3"/>
                </a:solidFill>
                <a:latin typeface="Proxima Nova"/>
                <a:ea typeface="Proxima Nova"/>
                <a:cs typeface="Proxima Nova"/>
                <a:sym typeface="Proxima Nova"/>
              </a:rPr>
              <a:t>RNN Grammars (Dyer et al. NAACL’16)</a:t>
            </a:r>
            <a:endParaRPr dirty="0">
              <a:solidFill>
                <a:schemeClr val="accent3"/>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accent3"/>
              </a:buClr>
              <a:buSzPts val="1400"/>
              <a:buFont typeface="Proxima Nova"/>
              <a:buChar char="●"/>
            </a:pPr>
            <a:r>
              <a:rPr lang="en-GB" dirty="0">
                <a:solidFill>
                  <a:schemeClr val="accent3"/>
                </a:solidFill>
                <a:latin typeface="Proxima Nova"/>
                <a:ea typeface="Proxima Nova"/>
                <a:cs typeface="Proxima Nova"/>
                <a:sym typeface="Proxima Nova"/>
              </a:rPr>
              <a:t>Bias towards syntactic hierarchy</a:t>
            </a:r>
            <a:endParaRPr dirty="0"/>
          </a:p>
        </p:txBody>
      </p:sp>
      <p:sp>
        <p:nvSpPr>
          <p:cNvPr id="2344" name="Google Shape;2344;p98"/>
          <p:cNvSpPr/>
          <p:nvPr/>
        </p:nvSpPr>
        <p:spPr>
          <a:xfrm>
            <a:off x="6429375" y="2783025"/>
            <a:ext cx="478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move</a:t>
            </a:r>
            <a:endParaRPr sz="700">
              <a:solidFill>
                <a:schemeClr val="dk1"/>
              </a:solidFill>
            </a:endParaRPr>
          </a:p>
        </p:txBody>
      </p:sp>
      <p:sp>
        <p:nvSpPr>
          <p:cNvPr id="2345" name="Google Shape;2345;p98"/>
          <p:cNvSpPr/>
          <p:nvPr/>
        </p:nvSpPr>
        <p:spPr>
          <a:xfrm>
            <a:off x="7004630" y="2783025"/>
            <a:ext cx="394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from</a:t>
            </a:r>
            <a:endParaRPr sz="700">
              <a:solidFill>
                <a:schemeClr val="dk1"/>
              </a:solidFill>
            </a:endParaRPr>
          </a:p>
        </p:txBody>
      </p:sp>
      <p:sp>
        <p:nvSpPr>
          <p:cNvPr id="2346" name="Google Shape;2346;p98"/>
          <p:cNvSpPr/>
          <p:nvPr/>
        </p:nvSpPr>
        <p:spPr>
          <a:xfrm>
            <a:off x="7496203" y="27830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Gospić</a:t>
            </a:r>
            <a:endParaRPr sz="700">
              <a:solidFill>
                <a:schemeClr val="dk1"/>
              </a:solidFill>
            </a:endParaRPr>
          </a:p>
        </p:txBody>
      </p:sp>
      <p:sp>
        <p:nvSpPr>
          <p:cNvPr id="2347" name="Google Shape;2347;p98"/>
          <p:cNvSpPr/>
          <p:nvPr/>
        </p:nvSpPr>
        <p:spPr>
          <a:xfrm>
            <a:off x="8109826" y="2783025"/>
            <a:ext cx="2979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to</a:t>
            </a:r>
            <a:endParaRPr sz="700">
              <a:solidFill>
                <a:schemeClr val="dk1"/>
              </a:solidFill>
            </a:endParaRPr>
          </a:p>
        </p:txBody>
      </p:sp>
      <p:sp>
        <p:nvSpPr>
          <p:cNvPr id="2348" name="Google Shape;2348;p98"/>
          <p:cNvSpPr/>
          <p:nvPr/>
        </p:nvSpPr>
        <p:spPr>
          <a:xfrm>
            <a:off x="8504255" y="27830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Prague</a:t>
            </a:r>
            <a:endParaRPr sz="700">
              <a:solidFill>
                <a:schemeClr val="dk1"/>
              </a:solidFill>
            </a:endParaRPr>
          </a:p>
        </p:txBody>
      </p:sp>
      <p:grpSp>
        <p:nvGrpSpPr>
          <p:cNvPr id="2349" name="Google Shape;2349;p98"/>
          <p:cNvGrpSpPr/>
          <p:nvPr/>
        </p:nvGrpSpPr>
        <p:grpSpPr>
          <a:xfrm>
            <a:off x="6163153" y="643460"/>
            <a:ext cx="2737402" cy="2026755"/>
            <a:chOff x="6163153" y="643460"/>
            <a:chExt cx="2737402" cy="2026755"/>
          </a:xfrm>
        </p:grpSpPr>
        <p:pic>
          <p:nvPicPr>
            <p:cNvPr id="2350" name="Google Shape;2350;p98" descr="\mathbf{y}_0&#10;" title="MathEquation,#000000"/>
            <p:cNvPicPr preferRelativeResize="0"/>
            <p:nvPr/>
          </p:nvPicPr>
          <p:blipFill>
            <a:blip r:embed="rId5">
              <a:alphaModFix/>
            </a:blip>
            <a:stretch>
              <a:fillRect/>
            </a:stretch>
          </p:blipFill>
          <p:spPr>
            <a:xfrm>
              <a:off x="6163153" y="643460"/>
              <a:ext cx="238558" cy="226055"/>
            </a:xfrm>
            <a:prstGeom prst="rect">
              <a:avLst/>
            </a:prstGeom>
            <a:noFill/>
            <a:ln>
              <a:noFill/>
            </a:ln>
          </p:spPr>
        </p:pic>
        <p:cxnSp>
          <p:nvCxnSpPr>
            <p:cNvPr id="2351" name="Google Shape;2351;p98"/>
            <p:cNvCxnSpPr>
              <a:stCxn id="2352" idx="3"/>
              <a:endCxn id="2353" idx="1"/>
            </p:cNvCxnSpPr>
            <p:nvPr/>
          </p:nvCxnSpPr>
          <p:spPr>
            <a:xfrm>
              <a:off x="6815078" y="1316541"/>
              <a:ext cx="333900" cy="0"/>
            </a:xfrm>
            <a:prstGeom prst="straightConnector1">
              <a:avLst/>
            </a:prstGeom>
            <a:noFill/>
            <a:ln w="9525" cap="flat" cmpd="sng">
              <a:solidFill>
                <a:srgbClr val="434343"/>
              </a:solidFill>
              <a:prstDash val="solid"/>
              <a:round/>
              <a:headEnd type="none" w="med" len="med"/>
              <a:tailEnd type="triangle" w="med" len="med"/>
            </a:ln>
          </p:spPr>
        </p:cxnSp>
        <p:cxnSp>
          <p:nvCxnSpPr>
            <p:cNvPr id="2354" name="Google Shape;2354;p98"/>
            <p:cNvCxnSpPr>
              <a:stCxn id="2353" idx="3"/>
              <a:endCxn id="2355" idx="1"/>
            </p:cNvCxnSpPr>
            <p:nvPr/>
          </p:nvCxnSpPr>
          <p:spPr>
            <a:xfrm>
              <a:off x="7297562" y="1316541"/>
              <a:ext cx="346500" cy="0"/>
            </a:xfrm>
            <a:prstGeom prst="straightConnector1">
              <a:avLst/>
            </a:prstGeom>
            <a:noFill/>
            <a:ln w="9525" cap="flat" cmpd="sng">
              <a:solidFill>
                <a:srgbClr val="434343"/>
              </a:solidFill>
              <a:prstDash val="solid"/>
              <a:round/>
              <a:headEnd type="none" w="med" len="med"/>
              <a:tailEnd type="triangle" w="med" len="med"/>
            </a:ln>
          </p:spPr>
        </p:cxnSp>
        <p:cxnSp>
          <p:nvCxnSpPr>
            <p:cNvPr id="2356" name="Google Shape;2356;p98"/>
            <p:cNvCxnSpPr>
              <a:stCxn id="2355" idx="3"/>
              <a:endCxn id="2357" idx="1"/>
            </p:cNvCxnSpPr>
            <p:nvPr/>
          </p:nvCxnSpPr>
          <p:spPr>
            <a:xfrm>
              <a:off x="7792660" y="1316541"/>
              <a:ext cx="358800" cy="0"/>
            </a:xfrm>
            <a:prstGeom prst="straightConnector1">
              <a:avLst/>
            </a:prstGeom>
            <a:noFill/>
            <a:ln w="9525" cap="flat" cmpd="sng">
              <a:solidFill>
                <a:srgbClr val="434343"/>
              </a:solidFill>
              <a:prstDash val="solid"/>
              <a:round/>
              <a:headEnd type="none" w="med" len="med"/>
              <a:tailEnd type="triangle" w="med" len="med"/>
            </a:ln>
          </p:spPr>
        </p:cxnSp>
        <p:cxnSp>
          <p:nvCxnSpPr>
            <p:cNvPr id="2358" name="Google Shape;2358;p98"/>
            <p:cNvCxnSpPr>
              <a:stCxn id="2359" idx="3"/>
              <a:endCxn id="2352" idx="1"/>
            </p:cNvCxnSpPr>
            <p:nvPr/>
          </p:nvCxnSpPr>
          <p:spPr>
            <a:xfrm>
              <a:off x="6339268" y="1314468"/>
              <a:ext cx="327000" cy="2100"/>
            </a:xfrm>
            <a:prstGeom prst="straightConnector1">
              <a:avLst/>
            </a:prstGeom>
            <a:noFill/>
            <a:ln w="9525" cap="flat" cmpd="sng">
              <a:solidFill>
                <a:srgbClr val="434343"/>
              </a:solidFill>
              <a:prstDash val="solid"/>
              <a:round/>
              <a:headEnd type="none" w="med" len="med"/>
              <a:tailEnd type="triangle" w="med" len="med"/>
            </a:ln>
          </p:spPr>
        </p:cxnSp>
        <p:cxnSp>
          <p:nvCxnSpPr>
            <p:cNvPr id="2360" name="Google Shape;2360;p98"/>
            <p:cNvCxnSpPr>
              <a:stCxn id="2361" idx="0"/>
              <a:endCxn id="2352" idx="2"/>
            </p:cNvCxnSpPr>
            <p:nvPr/>
          </p:nvCxnSpPr>
          <p:spPr>
            <a:xfrm rot="10800000" flipH="1">
              <a:off x="6740117" y="1589503"/>
              <a:ext cx="600" cy="261900"/>
            </a:xfrm>
            <a:prstGeom prst="straightConnector1">
              <a:avLst/>
            </a:prstGeom>
            <a:noFill/>
            <a:ln w="9525" cap="flat" cmpd="sng">
              <a:solidFill>
                <a:srgbClr val="434343"/>
              </a:solidFill>
              <a:prstDash val="solid"/>
              <a:round/>
              <a:headEnd type="none" w="med" len="med"/>
              <a:tailEnd type="triangle" w="med" len="med"/>
            </a:ln>
          </p:spPr>
        </p:cxnSp>
        <p:cxnSp>
          <p:nvCxnSpPr>
            <p:cNvPr id="2362" name="Google Shape;2362;p98"/>
            <p:cNvCxnSpPr>
              <a:stCxn id="2363" idx="0"/>
              <a:endCxn id="2353" idx="2"/>
            </p:cNvCxnSpPr>
            <p:nvPr/>
          </p:nvCxnSpPr>
          <p:spPr>
            <a:xfrm rot="10800000" flipH="1">
              <a:off x="7222776" y="1589503"/>
              <a:ext cx="300" cy="261900"/>
            </a:xfrm>
            <a:prstGeom prst="straightConnector1">
              <a:avLst/>
            </a:prstGeom>
            <a:noFill/>
            <a:ln w="9525" cap="flat" cmpd="sng">
              <a:solidFill>
                <a:srgbClr val="434343"/>
              </a:solidFill>
              <a:prstDash val="solid"/>
              <a:round/>
              <a:headEnd type="none" w="med" len="med"/>
              <a:tailEnd type="triangle" w="med" len="med"/>
            </a:ln>
          </p:spPr>
        </p:cxnSp>
        <p:cxnSp>
          <p:nvCxnSpPr>
            <p:cNvPr id="2364" name="Google Shape;2364;p98"/>
            <p:cNvCxnSpPr>
              <a:stCxn id="2365" idx="0"/>
              <a:endCxn id="2355" idx="2"/>
            </p:cNvCxnSpPr>
            <p:nvPr/>
          </p:nvCxnSpPr>
          <p:spPr>
            <a:xfrm rot="10800000" flipH="1">
              <a:off x="7717874" y="1589503"/>
              <a:ext cx="300" cy="261900"/>
            </a:xfrm>
            <a:prstGeom prst="straightConnector1">
              <a:avLst/>
            </a:prstGeom>
            <a:noFill/>
            <a:ln w="9525" cap="flat" cmpd="sng">
              <a:solidFill>
                <a:srgbClr val="434343"/>
              </a:solidFill>
              <a:prstDash val="solid"/>
              <a:round/>
              <a:headEnd type="none" w="med" len="med"/>
              <a:tailEnd type="triangle" w="med" len="med"/>
            </a:ln>
          </p:spPr>
        </p:cxnSp>
        <p:cxnSp>
          <p:nvCxnSpPr>
            <p:cNvPr id="2366" name="Google Shape;2366;p98"/>
            <p:cNvCxnSpPr>
              <a:stCxn id="2367" idx="0"/>
              <a:endCxn id="2357" idx="2"/>
            </p:cNvCxnSpPr>
            <p:nvPr/>
          </p:nvCxnSpPr>
          <p:spPr>
            <a:xfrm rot="10800000" flipH="1">
              <a:off x="8225411" y="1589503"/>
              <a:ext cx="300" cy="261900"/>
            </a:xfrm>
            <a:prstGeom prst="straightConnector1">
              <a:avLst/>
            </a:prstGeom>
            <a:noFill/>
            <a:ln w="9525" cap="flat" cmpd="sng">
              <a:solidFill>
                <a:srgbClr val="434343"/>
              </a:solidFill>
              <a:prstDash val="solid"/>
              <a:round/>
              <a:headEnd type="none" w="med" len="med"/>
              <a:tailEnd type="triangle" w="med" len="med"/>
            </a:ln>
          </p:spPr>
        </p:cxnSp>
        <p:grpSp>
          <p:nvGrpSpPr>
            <p:cNvPr id="2368" name="Google Shape;2368;p98"/>
            <p:cNvGrpSpPr/>
            <p:nvPr/>
          </p:nvGrpSpPr>
          <p:grpSpPr>
            <a:xfrm>
              <a:off x="6665767" y="1851403"/>
              <a:ext cx="148700" cy="545659"/>
              <a:chOff x="1083595" y="3302204"/>
              <a:chExt cx="182700" cy="799500"/>
            </a:xfrm>
          </p:grpSpPr>
          <p:sp>
            <p:nvSpPr>
              <p:cNvPr id="2369" name="Google Shape;2369;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98"/>
            <p:cNvGrpSpPr/>
            <p:nvPr/>
          </p:nvGrpSpPr>
          <p:grpSpPr>
            <a:xfrm>
              <a:off x="7148426" y="1851403"/>
              <a:ext cx="148700" cy="545659"/>
              <a:chOff x="1083595" y="3302204"/>
              <a:chExt cx="182700" cy="799500"/>
            </a:xfrm>
          </p:grpSpPr>
          <p:sp>
            <p:nvSpPr>
              <p:cNvPr id="2374" name="Google Shape;2374;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98"/>
            <p:cNvGrpSpPr/>
            <p:nvPr/>
          </p:nvGrpSpPr>
          <p:grpSpPr>
            <a:xfrm>
              <a:off x="7643524" y="1851403"/>
              <a:ext cx="148700" cy="545659"/>
              <a:chOff x="1083595" y="3302204"/>
              <a:chExt cx="182700" cy="799500"/>
            </a:xfrm>
          </p:grpSpPr>
          <p:sp>
            <p:nvSpPr>
              <p:cNvPr id="2379" name="Google Shape;2379;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98"/>
            <p:cNvGrpSpPr/>
            <p:nvPr/>
          </p:nvGrpSpPr>
          <p:grpSpPr>
            <a:xfrm>
              <a:off x="8151062" y="1851403"/>
              <a:ext cx="148700" cy="545659"/>
              <a:chOff x="1083595" y="3302204"/>
              <a:chExt cx="182700" cy="799500"/>
            </a:xfrm>
          </p:grpSpPr>
          <p:sp>
            <p:nvSpPr>
              <p:cNvPr id="2384" name="Google Shape;2384;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98"/>
            <p:cNvGrpSpPr/>
            <p:nvPr/>
          </p:nvGrpSpPr>
          <p:grpSpPr>
            <a:xfrm>
              <a:off x="6190569" y="1041639"/>
              <a:ext cx="148700" cy="545659"/>
              <a:chOff x="1083595" y="3302204"/>
              <a:chExt cx="182700" cy="799500"/>
            </a:xfrm>
          </p:grpSpPr>
          <p:sp>
            <p:nvSpPr>
              <p:cNvPr id="2389" name="Google Shape;2389;p98"/>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98"/>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8"/>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98"/>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98"/>
            <p:cNvGrpSpPr/>
            <p:nvPr/>
          </p:nvGrpSpPr>
          <p:grpSpPr>
            <a:xfrm>
              <a:off x="6666378" y="1043712"/>
              <a:ext cx="148700" cy="545659"/>
              <a:chOff x="1083595" y="3302204"/>
              <a:chExt cx="182700" cy="799500"/>
            </a:xfrm>
          </p:grpSpPr>
          <p:sp>
            <p:nvSpPr>
              <p:cNvPr id="2394" name="Google Shape;2394;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98"/>
            <p:cNvGrpSpPr/>
            <p:nvPr/>
          </p:nvGrpSpPr>
          <p:grpSpPr>
            <a:xfrm>
              <a:off x="7148863" y="1043712"/>
              <a:ext cx="148700" cy="545659"/>
              <a:chOff x="1083595" y="3302204"/>
              <a:chExt cx="182700" cy="799500"/>
            </a:xfrm>
          </p:grpSpPr>
          <p:sp>
            <p:nvSpPr>
              <p:cNvPr id="2399" name="Google Shape;2399;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98"/>
            <p:cNvGrpSpPr/>
            <p:nvPr/>
          </p:nvGrpSpPr>
          <p:grpSpPr>
            <a:xfrm>
              <a:off x="7643961" y="1043712"/>
              <a:ext cx="148700" cy="545659"/>
              <a:chOff x="1083595" y="3302204"/>
              <a:chExt cx="182700" cy="799500"/>
            </a:xfrm>
          </p:grpSpPr>
          <p:sp>
            <p:nvSpPr>
              <p:cNvPr id="2404" name="Google Shape;2404;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98"/>
            <p:cNvGrpSpPr/>
            <p:nvPr/>
          </p:nvGrpSpPr>
          <p:grpSpPr>
            <a:xfrm>
              <a:off x="8151498" y="1043712"/>
              <a:ext cx="148700" cy="545659"/>
              <a:chOff x="1083595" y="3302204"/>
              <a:chExt cx="182700" cy="799500"/>
            </a:xfrm>
          </p:grpSpPr>
          <p:sp>
            <p:nvSpPr>
              <p:cNvPr id="2409" name="Google Shape;2409;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13" name="Google Shape;2413;p98"/>
            <p:cNvCxnSpPr>
              <a:endCxn id="2414" idx="1"/>
            </p:cNvCxnSpPr>
            <p:nvPr/>
          </p:nvCxnSpPr>
          <p:spPr>
            <a:xfrm>
              <a:off x="8299959" y="1313331"/>
              <a:ext cx="358800" cy="0"/>
            </a:xfrm>
            <a:prstGeom prst="straightConnector1">
              <a:avLst/>
            </a:prstGeom>
            <a:noFill/>
            <a:ln w="9525" cap="flat" cmpd="sng">
              <a:solidFill>
                <a:srgbClr val="434343"/>
              </a:solidFill>
              <a:prstDash val="solid"/>
              <a:round/>
              <a:headEnd type="none" w="med" len="med"/>
              <a:tailEnd type="triangle" w="med" len="med"/>
            </a:ln>
          </p:spPr>
        </p:cxnSp>
        <p:cxnSp>
          <p:nvCxnSpPr>
            <p:cNvPr id="2415" name="Google Shape;2415;p98"/>
            <p:cNvCxnSpPr>
              <a:stCxn id="2416" idx="0"/>
              <a:endCxn id="2414" idx="2"/>
            </p:cNvCxnSpPr>
            <p:nvPr/>
          </p:nvCxnSpPr>
          <p:spPr>
            <a:xfrm rot="10800000" flipH="1">
              <a:off x="8732672" y="1586293"/>
              <a:ext cx="300" cy="261900"/>
            </a:xfrm>
            <a:prstGeom prst="straightConnector1">
              <a:avLst/>
            </a:prstGeom>
            <a:noFill/>
            <a:ln w="9525" cap="flat" cmpd="sng">
              <a:solidFill>
                <a:srgbClr val="434343"/>
              </a:solidFill>
              <a:prstDash val="solid"/>
              <a:round/>
              <a:headEnd type="none" w="med" len="med"/>
              <a:tailEnd type="triangle" w="med" len="med"/>
            </a:ln>
          </p:spPr>
        </p:cxnSp>
        <p:grpSp>
          <p:nvGrpSpPr>
            <p:cNvPr id="2417" name="Google Shape;2417;p98"/>
            <p:cNvGrpSpPr/>
            <p:nvPr/>
          </p:nvGrpSpPr>
          <p:grpSpPr>
            <a:xfrm>
              <a:off x="8658322" y="1848193"/>
              <a:ext cx="148700" cy="545659"/>
              <a:chOff x="1083595" y="3302204"/>
              <a:chExt cx="182700" cy="799500"/>
            </a:xfrm>
          </p:grpSpPr>
          <p:sp>
            <p:nvSpPr>
              <p:cNvPr id="2418" name="Google Shape;2418;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98"/>
            <p:cNvGrpSpPr/>
            <p:nvPr/>
          </p:nvGrpSpPr>
          <p:grpSpPr>
            <a:xfrm>
              <a:off x="8658759" y="1040502"/>
              <a:ext cx="148700" cy="545659"/>
              <a:chOff x="1083595" y="3302204"/>
              <a:chExt cx="182700" cy="799500"/>
            </a:xfrm>
          </p:grpSpPr>
          <p:sp>
            <p:nvSpPr>
              <p:cNvPr id="2423" name="Google Shape;2423;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27" name="Google Shape;2427;p98" descr="\mathbf{y}_2" title="MathEquation,#000000"/>
            <p:cNvPicPr preferRelativeResize="0"/>
            <p:nvPr/>
          </p:nvPicPr>
          <p:blipFill>
            <a:blip r:embed="rId6">
              <a:alphaModFix/>
            </a:blip>
            <a:stretch>
              <a:fillRect/>
            </a:stretch>
          </p:blipFill>
          <p:spPr>
            <a:xfrm>
              <a:off x="6620199" y="648120"/>
              <a:ext cx="253524" cy="201239"/>
            </a:xfrm>
            <a:prstGeom prst="rect">
              <a:avLst/>
            </a:prstGeom>
            <a:noFill/>
            <a:ln>
              <a:noFill/>
            </a:ln>
          </p:spPr>
        </p:pic>
        <p:pic>
          <p:nvPicPr>
            <p:cNvPr id="2428" name="Google Shape;2428;p98" descr="\mathbf{y}_3" title="MathEquation,#000000"/>
            <p:cNvPicPr preferRelativeResize="0"/>
            <p:nvPr/>
          </p:nvPicPr>
          <p:blipFill>
            <a:blip r:embed="rId7">
              <a:alphaModFix/>
            </a:blip>
            <a:stretch>
              <a:fillRect/>
            </a:stretch>
          </p:blipFill>
          <p:spPr>
            <a:xfrm>
              <a:off x="7125459" y="648074"/>
              <a:ext cx="253550" cy="201260"/>
            </a:xfrm>
            <a:prstGeom prst="rect">
              <a:avLst/>
            </a:prstGeom>
            <a:noFill/>
            <a:ln>
              <a:noFill/>
            </a:ln>
          </p:spPr>
        </p:pic>
        <p:pic>
          <p:nvPicPr>
            <p:cNvPr id="2429" name="Google Shape;2429;p98" descr="\mathbf{y}_3" title="MathEquation,#000000"/>
            <p:cNvPicPr preferRelativeResize="0"/>
            <p:nvPr/>
          </p:nvPicPr>
          <p:blipFill>
            <a:blip r:embed="rId8">
              <a:alphaModFix/>
            </a:blip>
            <a:stretch>
              <a:fillRect/>
            </a:stretch>
          </p:blipFill>
          <p:spPr>
            <a:xfrm>
              <a:off x="7620000" y="660310"/>
              <a:ext cx="236426" cy="201275"/>
            </a:xfrm>
            <a:prstGeom prst="rect">
              <a:avLst/>
            </a:prstGeom>
            <a:noFill/>
            <a:ln>
              <a:noFill/>
            </a:ln>
          </p:spPr>
        </p:pic>
        <p:pic>
          <p:nvPicPr>
            <p:cNvPr id="2430" name="Google Shape;2430;p98" descr="\mathbf{y}_4&#10;" title="MathEquation,#000000"/>
            <p:cNvPicPr preferRelativeResize="0"/>
            <p:nvPr/>
          </p:nvPicPr>
          <p:blipFill>
            <a:blip r:embed="rId9">
              <a:alphaModFix/>
            </a:blip>
            <a:stretch>
              <a:fillRect/>
            </a:stretch>
          </p:blipFill>
          <p:spPr>
            <a:xfrm>
              <a:off x="8132920" y="647958"/>
              <a:ext cx="253558" cy="201262"/>
            </a:xfrm>
            <a:prstGeom prst="rect">
              <a:avLst/>
            </a:prstGeom>
            <a:noFill/>
            <a:ln>
              <a:noFill/>
            </a:ln>
          </p:spPr>
        </p:pic>
        <p:pic>
          <p:nvPicPr>
            <p:cNvPr id="2431" name="Google Shape;2431;p98"/>
            <p:cNvPicPr preferRelativeResize="0"/>
            <p:nvPr/>
          </p:nvPicPr>
          <p:blipFill>
            <a:blip r:embed="rId10">
              <a:alphaModFix/>
            </a:blip>
            <a:stretch>
              <a:fillRect/>
            </a:stretch>
          </p:blipFill>
          <p:spPr>
            <a:xfrm>
              <a:off x="8623320" y="659560"/>
              <a:ext cx="236424" cy="201251"/>
            </a:xfrm>
            <a:prstGeom prst="rect">
              <a:avLst/>
            </a:prstGeom>
            <a:noFill/>
            <a:ln>
              <a:noFill/>
            </a:ln>
          </p:spPr>
        </p:pic>
        <p:pic>
          <p:nvPicPr>
            <p:cNvPr id="2432" name="Google Shape;2432;p98" descr="\mathbf{x}_1&#10;" title="MathEquation,#000000"/>
            <p:cNvPicPr preferRelativeResize="0"/>
            <p:nvPr/>
          </p:nvPicPr>
          <p:blipFill>
            <a:blip r:embed="rId11">
              <a:alphaModFix/>
            </a:blip>
            <a:stretch>
              <a:fillRect/>
            </a:stretch>
          </p:blipFill>
          <p:spPr>
            <a:xfrm>
              <a:off x="6621332" y="2471437"/>
              <a:ext cx="236426" cy="185360"/>
            </a:xfrm>
            <a:prstGeom prst="rect">
              <a:avLst/>
            </a:prstGeom>
            <a:noFill/>
            <a:ln>
              <a:noFill/>
            </a:ln>
          </p:spPr>
        </p:pic>
        <p:pic>
          <p:nvPicPr>
            <p:cNvPr id="2433" name="Google Shape;2433;p98" descr="\mathbf{x}_3" title="MathEquation,#000000"/>
            <p:cNvPicPr preferRelativeResize="0"/>
            <p:nvPr/>
          </p:nvPicPr>
          <p:blipFill>
            <a:blip r:embed="rId12">
              <a:alphaModFix/>
            </a:blip>
            <a:stretch>
              <a:fillRect/>
            </a:stretch>
          </p:blipFill>
          <p:spPr>
            <a:xfrm>
              <a:off x="7145282" y="2471437"/>
              <a:ext cx="236426" cy="185360"/>
            </a:xfrm>
            <a:prstGeom prst="rect">
              <a:avLst/>
            </a:prstGeom>
            <a:noFill/>
            <a:ln>
              <a:noFill/>
            </a:ln>
          </p:spPr>
        </p:pic>
        <p:pic>
          <p:nvPicPr>
            <p:cNvPr id="2434" name="Google Shape;2434;p98" descr="\mathbf{x}_4" title="MathEquation,#000000"/>
            <p:cNvPicPr preferRelativeResize="0"/>
            <p:nvPr/>
          </p:nvPicPr>
          <p:blipFill>
            <a:blip r:embed="rId13">
              <a:alphaModFix/>
            </a:blip>
            <a:stretch>
              <a:fillRect/>
            </a:stretch>
          </p:blipFill>
          <p:spPr>
            <a:xfrm>
              <a:off x="7649005" y="2471435"/>
              <a:ext cx="262950" cy="193926"/>
            </a:xfrm>
            <a:prstGeom prst="rect">
              <a:avLst/>
            </a:prstGeom>
            <a:noFill/>
            <a:ln>
              <a:noFill/>
            </a:ln>
          </p:spPr>
        </p:pic>
        <p:pic>
          <p:nvPicPr>
            <p:cNvPr id="2435" name="Google Shape;2435;p98" descr="\mathbf{x}_4" title="MathEquation,#000000"/>
            <p:cNvPicPr preferRelativeResize="0"/>
            <p:nvPr/>
          </p:nvPicPr>
          <p:blipFill>
            <a:blip r:embed="rId14">
              <a:alphaModFix/>
            </a:blip>
            <a:stretch>
              <a:fillRect/>
            </a:stretch>
          </p:blipFill>
          <p:spPr>
            <a:xfrm>
              <a:off x="8152705" y="2471435"/>
              <a:ext cx="253550" cy="198780"/>
            </a:xfrm>
            <a:prstGeom prst="rect">
              <a:avLst/>
            </a:prstGeom>
            <a:noFill/>
            <a:ln>
              <a:noFill/>
            </a:ln>
          </p:spPr>
        </p:pic>
        <p:pic>
          <p:nvPicPr>
            <p:cNvPr id="2436" name="Google Shape;2436;p98" descr="\mathbf{y}_5" title="MathEquation,#000000"/>
            <p:cNvPicPr preferRelativeResize="0"/>
            <p:nvPr/>
          </p:nvPicPr>
          <p:blipFill>
            <a:blip r:embed="rId15">
              <a:alphaModFix/>
            </a:blip>
            <a:stretch>
              <a:fillRect/>
            </a:stretch>
          </p:blipFill>
          <p:spPr>
            <a:xfrm>
              <a:off x="8647025" y="2465681"/>
              <a:ext cx="253530" cy="18697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3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3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3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916"/>
        <p:cNvGrpSpPr/>
        <p:nvPr/>
      </p:nvGrpSpPr>
      <p:grpSpPr>
        <a:xfrm>
          <a:off x="0" y="0"/>
          <a:ext cx="0" cy="0"/>
          <a:chOff x="0" y="0"/>
          <a:chExt cx="0" cy="0"/>
        </a:xfrm>
      </p:grpSpPr>
      <p:sp>
        <p:nvSpPr>
          <p:cNvPr id="2924" name="Google Shape;2924;p1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64</a:t>
            </a:fld>
            <a:endParaRPr/>
          </a:p>
        </p:txBody>
      </p:sp>
      <p:sp>
        <p:nvSpPr>
          <p:cNvPr id="2917" name="Google Shape;2917;p112"/>
          <p:cNvSpPr txBox="1">
            <a:spLocks noGrp="1"/>
          </p:cNvSpPr>
          <p:nvPr>
            <p:ph type="title" idx="4294967295"/>
          </p:nvPr>
        </p:nvSpPr>
        <p:spPr>
          <a:xfrm>
            <a:off x="0" y="444500"/>
            <a:ext cx="387508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Self-Attention Layer</a:t>
            </a:r>
            <a:endParaRPr/>
          </a:p>
        </p:txBody>
      </p:sp>
      <p:sp>
        <p:nvSpPr>
          <p:cNvPr id="2918" name="Google Shape;2918;p112"/>
          <p:cNvSpPr txBox="1">
            <a:spLocks noGrp="1"/>
          </p:cNvSpPr>
          <p:nvPr>
            <p:ph type="body" idx="4294967295"/>
          </p:nvPr>
        </p:nvSpPr>
        <p:spPr>
          <a:xfrm>
            <a:off x="0" y="1152525"/>
            <a:ext cx="5233988" cy="92075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a:t>Idea</a:t>
            </a:r>
            <a:r>
              <a:rPr lang="en-GB" sz="1600"/>
              <a:t>: latent graph on text</a:t>
            </a:r>
            <a:endParaRPr sz="1600"/>
          </a:p>
          <a:p>
            <a:pPr marL="457200" lvl="0" indent="-330200" algn="l" rtl="0">
              <a:spcBef>
                <a:spcPts val="0"/>
              </a:spcBef>
              <a:spcAft>
                <a:spcPts val="0"/>
              </a:spcAft>
              <a:buSzPts val="1600"/>
              <a:buChar char="●"/>
            </a:pPr>
            <a:r>
              <a:rPr lang="en-GB" sz="1600" b="1"/>
              <a:t>Inductive bias: </a:t>
            </a:r>
            <a:endParaRPr sz="1600" b="1"/>
          </a:p>
          <a:p>
            <a:pPr marL="914400" lvl="1" indent="-330200" algn="l" rtl="0">
              <a:spcBef>
                <a:spcPts val="0"/>
              </a:spcBef>
              <a:spcAft>
                <a:spcPts val="0"/>
              </a:spcAft>
              <a:buSzPts val="1600"/>
              <a:buChar char="○"/>
            </a:pPr>
            <a:r>
              <a:rPr lang="en-GB" sz="1600"/>
              <a:t>relationships between word pairs</a:t>
            </a:r>
            <a:endParaRPr/>
          </a:p>
        </p:txBody>
      </p:sp>
      <p:pic>
        <p:nvPicPr>
          <p:cNvPr id="2919" name="Google Shape;2919;p112"/>
          <p:cNvPicPr preferRelativeResize="0"/>
          <p:nvPr/>
        </p:nvPicPr>
        <p:blipFill>
          <a:blip r:embed="rId3">
            <a:alphaModFix/>
          </a:blip>
          <a:stretch>
            <a:fillRect/>
          </a:stretch>
        </p:blipFill>
        <p:spPr>
          <a:xfrm>
            <a:off x="5944625" y="3560625"/>
            <a:ext cx="1492075" cy="190375"/>
          </a:xfrm>
          <a:prstGeom prst="rect">
            <a:avLst/>
          </a:prstGeom>
          <a:noFill/>
          <a:ln>
            <a:noFill/>
          </a:ln>
        </p:spPr>
      </p:pic>
      <p:pic>
        <p:nvPicPr>
          <p:cNvPr id="2920" name="Google Shape;2920;p112"/>
          <p:cNvPicPr preferRelativeResize="0"/>
          <p:nvPr/>
        </p:nvPicPr>
        <p:blipFill>
          <a:blip r:embed="rId4">
            <a:alphaModFix/>
          </a:blip>
          <a:stretch>
            <a:fillRect/>
          </a:stretch>
        </p:blipFill>
        <p:spPr>
          <a:xfrm>
            <a:off x="5944625" y="4763912"/>
            <a:ext cx="2933774" cy="192232"/>
          </a:xfrm>
          <a:prstGeom prst="rect">
            <a:avLst/>
          </a:prstGeom>
          <a:noFill/>
          <a:ln>
            <a:noFill/>
          </a:ln>
        </p:spPr>
      </p:pic>
      <p:pic>
        <p:nvPicPr>
          <p:cNvPr id="2921" name="Google Shape;2921;p112"/>
          <p:cNvPicPr preferRelativeResize="0"/>
          <p:nvPr/>
        </p:nvPicPr>
        <p:blipFill>
          <a:blip r:embed="rId5">
            <a:alphaModFix/>
          </a:blip>
          <a:stretch>
            <a:fillRect/>
          </a:stretch>
        </p:blipFill>
        <p:spPr>
          <a:xfrm>
            <a:off x="5944625" y="3836884"/>
            <a:ext cx="2148575" cy="471328"/>
          </a:xfrm>
          <a:prstGeom prst="rect">
            <a:avLst/>
          </a:prstGeom>
          <a:noFill/>
          <a:ln>
            <a:noFill/>
          </a:ln>
        </p:spPr>
      </p:pic>
      <p:sp>
        <p:nvSpPr>
          <p:cNvPr id="2922" name="Google Shape;2922;p112"/>
          <p:cNvSpPr txBox="1"/>
          <p:nvPr/>
        </p:nvSpPr>
        <p:spPr>
          <a:xfrm>
            <a:off x="311700" y="2208525"/>
            <a:ext cx="5002500" cy="2871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600">
              <a:solidFill>
                <a:schemeClr val="accent3"/>
              </a:solidFill>
              <a:latin typeface="Proxima Nova"/>
              <a:ea typeface="Proxima Nova"/>
              <a:cs typeface="Proxima Nova"/>
              <a:sym typeface="Proxima Nova"/>
            </a:endParaRPr>
          </a:p>
          <a:p>
            <a:pPr marL="457200" lvl="0" indent="-330200" algn="l" rtl="0">
              <a:lnSpc>
                <a:spcPct val="115000"/>
              </a:lnSpc>
              <a:spcBef>
                <a:spcPts val="1600"/>
              </a:spcBef>
              <a:spcAft>
                <a:spcPts val="0"/>
              </a:spcAft>
              <a:buClr>
                <a:schemeClr val="accent3"/>
              </a:buClr>
              <a:buSzPts val="1600"/>
              <a:buFont typeface="Proxima Nova"/>
              <a:buChar char="●"/>
            </a:pPr>
            <a:r>
              <a:rPr lang="en-GB" sz="1600" b="1">
                <a:solidFill>
                  <a:schemeClr val="accent3"/>
                </a:solidFill>
                <a:latin typeface="Proxima Nova"/>
                <a:ea typeface="Proxima Nova"/>
                <a:cs typeface="Proxima Nova"/>
                <a:sym typeface="Proxima Nova"/>
              </a:rPr>
              <a:t>Advantages</a:t>
            </a:r>
            <a:endParaRPr sz="1600" b="1">
              <a:solidFill>
                <a:schemeClr val="accent3"/>
              </a:solidFill>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GB">
                <a:solidFill>
                  <a:schemeClr val="accent3"/>
                </a:solidFill>
                <a:latin typeface="Proxima Nova"/>
                <a:ea typeface="Proxima Nova"/>
                <a:cs typeface="Proxima Nova"/>
                <a:sym typeface="Proxima Nova"/>
              </a:rPr>
              <a:t>can capture long-range dependencies</a:t>
            </a:r>
            <a:endParaRPr>
              <a:solidFill>
                <a:schemeClr val="accent3"/>
              </a:solidFill>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GB">
                <a:solidFill>
                  <a:schemeClr val="accent3"/>
                </a:solidFill>
                <a:latin typeface="Proxima Nova"/>
                <a:ea typeface="Proxima Nova"/>
                <a:cs typeface="Proxima Nova"/>
                <a:sym typeface="Proxima Nova"/>
              </a:rPr>
              <a:t>Parallelizable and fast</a:t>
            </a:r>
            <a:endParaRPr>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b="1">
                <a:solidFill>
                  <a:schemeClr val="accent3"/>
                </a:solidFill>
                <a:latin typeface="Proxima Nova"/>
                <a:ea typeface="Proxima Nova"/>
                <a:cs typeface="Proxima Nova"/>
                <a:sym typeface="Proxima Nova"/>
              </a:rPr>
              <a:t>Disadvantages</a:t>
            </a:r>
            <a:endParaRPr sz="1600" b="1">
              <a:solidFill>
                <a:schemeClr val="accent3"/>
              </a:solidFill>
              <a:latin typeface="Proxima Nova"/>
              <a:ea typeface="Proxima Nova"/>
              <a:cs typeface="Proxima Nova"/>
              <a:sym typeface="Proxima Nova"/>
            </a:endParaRPr>
          </a:p>
          <a:p>
            <a:pPr marL="914400" lvl="1" indent="-317500" algn="l" rtl="0">
              <a:spcBef>
                <a:spcPts val="0"/>
              </a:spcBef>
              <a:spcAft>
                <a:spcPts val="0"/>
              </a:spcAft>
              <a:buClr>
                <a:schemeClr val="accent3"/>
              </a:buClr>
              <a:buSzPts val="1400"/>
              <a:buFont typeface="Proxima Nova"/>
              <a:buChar char="○"/>
            </a:pPr>
            <a:r>
              <a:rPr lang="en-GB">
                <a:solidFill>
                  <a:srgbClr val="666666"/>
                </a:solidFill>
                <a:latin typeface="Proxima Nova"/>
                <a:ea typeface="Proxima Nova"/>
                <a:cs typeface="Proxima Nova"/>
                <a:sym typeface="Proxima Nova"/>
              </a:rPr>
              <a:t>careful setup of hyper-parameters</a:t>
            </a:r>
            <a:endParaRPr>
              <a:solidFill>
                <a:srgbClr val="666666"/>
              </a:solidFill>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GB">
                <a:solidFill>
                  <a:schemeClr val="accent3"/>
                </a:solidFill>
                <a:latin typeface="Proxima Nova"/>
                <a:ea typeface="Proxima Nova"/>
                <a:cs typeface="Proxima Nova"/>
                <a:sym typeface="Proxima Nova"/>
              </a:rPr>
              <a:t>potentially memory intensive computation of attention weights for large contexts, </a:t>
            </a:r>
            <a:r>
              <a:rPr lang="en-GB" i="1">
                <a:solidFill>
                  <a:schemeClr val="accent3"/>
                </a:solidFill>
                <a:latin typeface="Proxima Nova"/>
                <a:ea typeface="Proxima Nova"/>
                <a:cs typeface="Proxima Nova"/>
                <a:sym typeface="Proxima Nova"/>
              </a:rPr>
              <a:t>O(T * T * K)</a:t>
            </a:r>
            <a:br>
              <a:rPr lang="en-GB" i="1">
                <a:solidFill>
                  <a:schemeClr val="accent3"/>
                </a:solidFill>
                <a:latin typeface="Proxima Nova"/>
                <a:ea typeface="Proxima Nova"/>
                <a:cs typeface="Proxima Nova"/>
                <a:sym typeface="Proxima Nova"/>
              </a:rPr>
            </a:br>
            <a:endParaRPr i="1">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i="1">
                <a:solidFill>
                  <a:schemeClr val="accent3"/>
                </a:solidFill>
                <a:latin typeface="Proxima Nova"/>
                <a:ea typeface="Proxima Nova"/>
                <a:cs typeface="Proxima Nova"/>
                <a:sym typeface="Proxima Nova"/>
              </a:rPr>
              <a:t>Good for:</a:t>
            </a:r>
            <a:r>
              <a:rPr lang="en-GB" sz="1600">
                <a:solidFill>
                  <a:schemeClr val="accent3"/>
                </a:solidFill>
                <a:latin typeface="Proxima Nova"/>
                <a:ea typeface="Proxima Nova"/>
                <a:cs typeface="Proxima Nova"/>
                <a:sym typeface="Proxima Nova"/>
              </a:rPr>
              <a:t> phrases, sentences, paragraphs</a:t>
            </a:r>
            <a:endParaRPr sz="1800">
              <a:solidFill>
                <a:schemeClr val="accent3"/>
              </a:solidFill>
              <a:latin typeface="Proxima Nova"/>
              <a:ea typeface="Proxima Nova"/>
              <a:cs typeface="Proxima Nova"/>
              <a:sym typeface="Proxima Nova"/>
            </a:endParaRPr>
          </a:p>
        </p:txBody>
      </p:sp>
      <p:pic>
        <p:nvPicPr>
          <p:cNvPr id="2923" name="Google Shape;2923;p112"/>
          <p:cNvPicPr preferRelativeResize="0"/>
          <p:nvPr/>
        </p:nvPicPr>
        <p:blipFill>
          <a:blip r:embed="rId6">
            <a:alphaModFix/>
          </a:blip>
          <a:stretch>
            <a:fillRect/>
          </a:stretch>
        </p:blipFill>
        <p:spPr>
          <a:xfrm>
            <a:off x="5944625" y="4323151"/>
            <a:ext cx="2933775" cy="207087"/>
          </a:xfrm>
          <a:prstGeom prst="rect">
            <a:avLst/>
          </a:prstGeom>
          <a:noFill/>
          <a:ln>
            <a:noFill/>
          </a:ln>
        </p:spPr>
      </p:pic>
      <p:grpSp>
        <p:nvGrpSpPr>
          <p:cNvPr id="2925" name="Google Shape;2925;p112"/>
          <p:cNvGrpSpPr/>
          <p:nvPr/>
        </p:nvGrpSpPr>
        <p:grpSpPr>
          <a:xfrm>
            <a:off x="5987182" y="2104760"/>
            <a:ext cx="169345" cy="558531"/>
            <a:chOff x="1083595" y="3302204"/>
            <a:chExt cx="182700" cy="799500"/>
          </a:xfrm>
        </p:grpSpPr>
        <p:sp>
          <p:nvSpPr>
            <p:cNvPr id="2926" name="Google Shape;2926;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1" name="Google Shape;2931;p112"/>
          <p:cNvGrpSpPr/>
          <p:nvPr/>
        </p:nvGrpSpPr>
        <p:grpSpPr>
          <a:xfrm>
            <a:off x="6536799" y="2104760"/>
            <a:ext cx="169345" cy="558531"/>
            <a:chOff x="1083595" y="3302204"/>
            <a:chExt cx="182700" cy="799500"/>
          </a:xfrm>
        </p:grpSpPr>
        <p:sp>
          <p:nvSpPr>
            <p:cNvPr id="2932" name="Google Shape;2932;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112"/>
          <p:cNvGrpSpPr/>
          <p:nvPr/>
        </p:nvGrpSpPr>
        <p:grpSpPr>
          <a:xfrm>
            <a:off x="7100581" y="2104760"/>
            <a:ext cx="169345" cy="558531"/>
            <a:chOff x="1083595" y="3302204"/>
            <a:chExt cx="182700" cy="799500"/>
          </a:xfrm>
        </p:grpSpPr>
        <p:sp>
          <p:nvSpPr>
            <p:cNvPr id="2938" name="Google Shape;2938;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112"/>
          <p:cNvGrpSpPr/>
          <p:nvPr/>
        </p:nvGrpSpPr>
        <p:grpSpPr>
          <a:xfrm>
            <a:off x="7636033" y="2104760"/>
            <a:ext cx="169345" cy="558531"/>
            <a:chOff x="1083595" y="3302204"/>
            <a:chExt cx="182700" cy="799500"/>
          </a:xfrm>
        </p:grpSpPr>
        <p:sp>
          <p:nvSpPr>
            <p:cNvPr id="2944" name="Google Shape;2944;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112"/>
          <p:cNvGrpSpPr/>
          <p:nvPr/>
        </p:nvGrpSpPr>
        <p:grpSpPr>
          <a:xfrm>
            <a:off x="5959547" y="907960"/>
            <a:ext cx="169345" cy="558531"/>
            <a:chOff x="1083595" y="3302204"/>
            <a:chExt cx="182700" cy="799500"/>
          </a:xfrm>
        </p:grpSpPr>
        <p:sp>
          <p:nvSpPr>
            <p:cNvPr id="2950" name="Google Shape;2950;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112"/>
          <p:cNvGrpSpPr/>
          <p:nvPr/>
        </p:nvGrpSpPr>
        <p:grpSpPr>
          <a:xfrm>
            <a:off x="6523131" y="907960"/>
            <a:ext cx="169345" cy="558531"/>
            <a:chOff x="1083595" y="3302204"/>
            <a:chExt cx="182700" cy="799500"/>
          </a:xfrm>
        </p:grpSpPr>
        <p:sp>
          <p:nvSpPr>
            <p:cNvPr id="2956" name="Google Shape;2956;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112"/>
          <p:cNvGrpSpPr/>
          <p:nvPr/>
        </p:nvGrpSpPr>
        <p:grpSpPr>
          <a:xfrm>
            <a:off x="7086913" y="907960"/>
            <a:ext cx="169345" cy="558531"/>
            <a:chOff x="1083595" y="3302204"/>
            <a:chExt cx="182700" cy="799500"/>
          </a:xfrm>
        </p:grpSpPr>
        <p:sp>
          <p:nvSpPr>
            <p:cNvPr id="2962" name="Google Shape;2962;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112"/>
          <p:cNvGrpSpPr/>
          <p:nvPr/>
        </p:nvGrpSpPr>
        <p:grpSpPr>
          <a:xfrm>
            <a:off x="7650695" y="907960"/>
            <a:ext cx="169345" cy="558531"/>
            <a:chOff x="1083595" y="3302204"/>
            <a:chExt cx="182700" cy="799500"/>
          </a:xfrm>
        </p:grpSpPr>
        <p:sp>
          <p:nvSpPr>
            <p:cNvPr id="2968" name="Google Shape;2968;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112"/>
          <p:cNvGrpSpPr/>
          <p:nvPr/>
        </p:nvGrpSpPr>
        <p:grpSpPr>
          <a:xfrm>
            <a:off x="8171475" y="2104760"/>
            <a:ext cx="169345" cy="558531"/>
            <a:chOff x="1083595" y="3302204"/>
            <a:chExt cx="182700" cy="799500"/>
          </a:xfrm>
        </p:grpSpPr>
        <p:sp>
          <p:nvSpPr>
            <p:cNvPr id="2974" name="Google Shape;2974;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112"/>
          <p:cNvGrpSpPr/>
          <p:nvPr/>
        </p:nvGrpSpPr>
        <p:grpSpPr>
          <a:xfrm>
            <a:off x="8214453" y="907960"/>
            <a:ext cx="169345" cy="558531"/>
            <a:chOff x="1083595" y="3302204"/>
            <a:chExt cx="182700" cy="799500"/>
          </a:xfrm>
        </p:grpSpPr>
        <p:sp>
          <p:nvSpPr>
            <p:cNvPr id="2980" name="Google Shape;2980;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85" name="Google Shape;2985;p112"/>
          <p:cNvCxnSpPr>
            <a:stCxn id="2966" idx="2"/>
            <a:endCxn id="2936" idx="0"/>
          </p:cNvCxnSpPr>
          <p:nvPr/>
        </p:nvCxnSpPr>
        <p:spPr>
          <a:xfrm rot="5400000">
            <a:off x="6577285" y="1510591"/>
            <a:ext cx="638400" cy="550200"/>
          </a:xfrm>
          <a:prstGeom prst="curvedConnector3">
            <a:avLst>
              <a:gd name="adj1" fmla="val 49993"/>
            </a:avLst>
          </a:prstGeom>
          <a:noFill/>
          <a:ln w="38100" cap="flat" cmpd="sng">
            <a:solidFill>
              <a:srgbClr val="B7B7B7"/>
            </a:solidFill>
            <a:prstDash val="solid"/>
            <a:round/>
            <a:headEnd type="none" w="med" len="med"/>
            <a:tailEnd type="none" w="med" len="med"/>
          </a:ln>
        </p:spPr>
      </p:cxnSp>
      <p:cxnSp>
        <p:nvCxnSpPr>
          <p:cNvPr id="2986" name="Google Shape;2986;p112"/>
          <p:cNvCxnSpPr>
            <a:stCxn id="2966" idx="2"/>
            <a:endCxn id="2930" idx="0"/>
          </p:cNvCxnSpPr>
          <p:nvPr/>
        </p:nvCxnSpPr>
        <p:spPr>
          <a:xfrm rot="5400000">
            <a:off x="6302485" y="1235791"/>
            <a:ext cx="638400" cy="1099800"/>
          </a:xfrm>
          <a:prstGeom prst="curvedConnector3">
            <a:avLst>
              <a:gd name="adj1" fmla="val 49993"/>
            </a:avLst>
          </a:prstGeom>
          <a:noFill/>
          <a:ln w="9525" cap="flat" cmpd="sng">
            <a:solidFill>
              <a:srgbClr val="B7B7B7"/>
            </a:solidFill>
            <a:prstDash val="solid"/>
            <a:round/>
            <a:headEnd type="none" w="med" len="med"/>
            <a:tailEnd type="none" w="med" len="med"/>
          </a:ln>
        </p:spPr>
      </p:cxnSp>
      <p:cxnSp>
        <p:nvCxnSpPr>
          <p:cNvPr id="2987" name="Google Shape;2987;p112"/>
          <p:cNvCxnSpPr>
            <a:stCxn id="2966" idx="2"/>
            <a:endCxn id="2942" idx="0"/>
          </p:cNvCxnSpPr>
          <p:nvPr/>
        </p:nvCxnSpPr>
        <p:spPr>
          <a:xfrm rot="-5400000" flipH="1">
            <a:off x="6859285" y="1778791"/>
            <a:ext cx="638400" cy="13800"/>
          </a:xfrm>
          <a:prstGeom prst="curvedConnector3">
            <a:avLst>
              <a:gd name="adj1" fmla="val 49993"/>
            </a:avLst>
          </a:prstGeom>
          <a:noFill/>
          <a:ln w="76200" cap="flat" cmpd="sng">
            <a:solidFill>
              <a:srgbClr val="B7B7B7"/>
            </a:solidFill>
            <a:prstDash val="solid"/>
            <a:round/>
            <a:headEnd type="none" w="med" len="med"/>
            <a:tailEnd type="none" w="med" len="med"/>
          </a:ln>
        </p:spPr>
      </p:cxnSp>
      <p:cxnSp>
        <p:nvCxnSpPr>
          <p:cNvPr id="2988" name="Google Shape;2988;p112"/>
          <p:cNvCxnSpPr>
            <a:stCxn id="2966" idx="2"/>
            <a:endCxn id="2948" idx="0"/>
          </p:cNvCxnSpPr>
          <p:nvPr/>
        </p:nvCxnSpPr>
        <p:spPr>
          <a:xfrm rot="-5400000" flipH="1">
            <a:off x="7126885" y="1511191"/>
            <a:ext cx="638400" cy="549000"/>
          </a:xfrm>
          <a:prstGeom prst="curvedConnector3">
            <a:avLst>
              <a:gd name="adj1" fmla="val 49993"/>
            </a:avLst>
          </a:prstGeom>
          <a:noFill/>
          <a:ln w="19050" cap="flat" cmpd="sng">
            <a:solidFill>
              <a:srgbClr val="B7B7B7"/>
            </a:solidFill>
            <a:prstDash val="solid"/>
            <a:round/>
            <a:headEnd type="none" w="med" len="med"/>
            <a:tailEnd type="none" w="med" len="med"/>
          </a:ln>
        </p:spPr>
      </p:cxnSp>
      <p:cxnSp>
        <p:nvCxnSpPr>
          <p:cNvPr id="2989" name="Google Shape;2989;p112"/>
          <p:cNvCxnSpPr>
            <a:stCxn id="2966" idx="2"/>
            <a:endCxn id="2978" idx="0"/>
          </p:cNvCxnSpPr>
          <p:nvPr/>
        </p:nvCxnSpPr>
        <p:spPr>
          <a:xfrm rot="-5400000" flipH="1">
            <a:off x="7394635" y="1243441"/>
            <a:ext cx="638400" cy="1084500"/>
          </a:xfrm>
          <a:prstGeom prst="curvedConnector3">
            <a:avLst>
              <a:gd name="adj1" fmla="val 49993"/>
            </a:avLst>
          </a:prstGeom>
          <a:noFill/>
          <a:ln w="38100" cap="flat" cmpd="sng">
            <a:solidFill>
              <a:srgbClr val="B7B7B7"/>
            </a:solidFill>
            <a:prstDash val="solid"/>
            <a:round/>
            <a:headEnd type="none" w="med" len="med"/>
            <a:tailEnd type="none" w="med" len="med"/>
          </a:ln>
        </p:spPr>
      </p:cxnSp>
      <p:sp>
        <p:nvSpPr>
          <p:cNvPr id="2990" name="Google Shape;2990;p112"/>
          <p:cNvSpPr/>
          <p:nvPr/>
        </p:nvSpPr>
        <p:spPr>
          <a:xfrm>
            <a:off x="5918950" y="3005725"/>
            <a:ext cx="478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move</a:t>
            </a:r>
            <a:endParaRPr sz="700">
              <a:solidFill>
                <a:schemeClr val="dk1"/>
              </a:solidFill>
            </a:endParaRPr>
          </a:p>
        </p:txBody>
      </p:sp>
      <p:sp>
        <p:nvSpPr>
          <p:cNvPr id="2991" name="Google Shape;2991;p112"/>
          <p:cNvSpPr/>
          <p:nvPr/>
        </p:nvSpPr>
        <p:spPr>
          <a:xfrm>
            <a:off x="6494205" y="3005725"/>
            <a:ext cx="394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from</a:t>
            </a:r>
            <a:endParaRPr sz="700">
              <a:solidFill>
                <a:schemeClr val="dk1"/>
              </a:solidFill>
            </a:endParaRPr>
          </a:p>
        </p:txBody>
      </p:sp>
      <p:sp>
        <p:nvSpPr>
          <p:cNvPr id="2992" name="Google Shape;2992;p112"/>
          <p:cNvSpPr/>
          <p:nvPr/>
        </p:nvSpPr>
        <p:spPr>
          <a:xfrm>
            <a:off x="6985778" y="30057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Gospić</a:t>
            </a:r>
            <a:endParaRPr sz="700">
              <a:solidFill>
                <a:schemeClr val="dk1"/>
              </a:solidFill>
            </a:endParaRPr>
          </a:p>
        </p:txBody>
      </p:sp>
      <p:sp>
        <p:nvSpPr>
          <p:cNvPr id="2993" name="Google Shape;2993;p112"/>
          <p:cNvSpPr/>
          <p:nvPr/>
        </p:nvSpPr>
        <p:spPr>
          <a:xfrm>
            <a:off x="7599401" y="3005725"/>
            <a:ext cx="2979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to</a:t>
            </a:r>
            <a:endParaRPr sz="700">
              <a:solidFill>
                <a:schemeClr val="dk1"/>
              </a:solidFill>
            </a:endParaRPr>
          </a:p>
        </p:txBody>
      </p:sp>
      <p:sp>
        <p:nvSpPr>
          <p:cNvPr id="2994" name="Google Shape;2994;p112"/>
          <p:cNvSpPr/>
          <p:nvPr/>
        </p:nvSpPr>
        <p:spPr>
          <a:xfrm>
            <a:off x="7993830" y="30057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Prague</a:t>
            </a:r>
            <a:endParaRPr sz="700">
              <a:solidFill>
                <a:schemeClr val="dk1"/>
              </a:solidFill>
            </a:endParaRPr>
          </a:p>
        </p:txBody>
      </p:sp>
      <p:sp>
        <p:nvSpPr>
          <p:cNvPr id="2995" name="Google Shape;2995;p112"/>
          <p:cNvSpPr txBox="1"/>
          <p:nvPr/>
        </p:nvSpPr>
        <p:spPr>
          <a:xfrm>
            <a:off x="311700" y="1881200"/>
            <a:ext cx="4922400" cy="11184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compute </a:t>
            </a:r>
            <a:r>
              <a:rPr lang="en-GB" sz="1600" i="1" dirty="0">
                <a:solidFill>
                  <a:schemeClr val="accent3"/>
                </a:solidFill>
                <a:latin typeface="Proxima Nova"/>
                <a:ea typeface="Proxima Nova"/>
                <a:cs typeface="Proxima Nova"/>
                <a:sym typeface="Proxima Nova"/>
              </a:rPr>
              <a:t>K</a:t>
            </a:r>
            <a:r>
              <a:rPr lang="en-GB" sz="1600" dirty="0">
                <a:solidFill>
                  <a:schemeClr val="accent3"/>
                </a:solidFill>
                <a:latin typeface="Proxima Nova"/>
                <a:ea typeface="Proxima Nova"/>
                <a:cs typeface="Proxima Nova"/>
                <a:sym typeface="Proxima Nova"/>
              </a:rPr>
              <a:t> separate weighted word representation(s) of the context for each word </a:t>
            </a:r>
            <a:r>
              <a:rPr lang="en-GB" sz="1600" i="1" dirty="0">
                <a:solidFill>
                  <a:schemeClr val="accent3"/>
                </a:solidFill>
                <a:latin typeface="Proxima Nova"/>
                <a:ea typeface="Proxima Nova"/>
                <a:cs typeface="Proxima Nova"/>
                <a:sym typeface="Proxima Nova"/>
              </a:rPr>
              <a:t>t</a:t>
            </a:r>
            <a:endParaRPr sz="1600" i="1" dirty="0">
              <a:solidFill>
                <a:schemeClr val="accent3"/>
              </a:solidFill>
              <a:latin typeface="Proxima Nova"/>
              <a:ea typeface="Proxima Nova"/>
              <a:cs typeface="Proxima Nova"/>
              <a:sym typeface="Proxima Nova"/>
            </a:endParaRPr>
          </a:p>
        </p:txBody>
      </p:sp>
      <p:pic>
        <p:nvPicPr>
          <p:cNvPr id="2996" name="Google Shape;2996;p112" descr="\mathbf{y}_2" title="MathEquation,#000000"/>
          <p:cNvPicPr preferRelativeResize="0"/>
          <p:nvPr/>
        </p:nvPicPr>
        <p:blipFill>
          <a:blip r:embed="rId7">
            <a:alphaModFix/>
          </a:blip>
          <a:stretch>
            <a:fillRect/>
          </a:stretch>
        </p:blipFill>
        <p:spPr>
          <a:xfrm>
            <a:off x="5956874" y="615885"/>
            <a:ext cx="253524" cy="201239"/>
          </a:xfrm>
          <a:prstGeom prst="rect">
            <a:avLst/>
          </a:prstGeom>
          <a:noFill/>
          <a:ln>
            <a:noFill/>
          </a:ln>
        </p:spPr>
      </p:pic>
      <p:pic>
        <p:nvPicPr>
          <p:cNvPr id="2997" name="Google Shape;2997;p112" descr="\mathbf{y}_3" title="MathEquation,#000000"/>
          <p:cNvPicPr preferRelativeResize="0"/>
          <p:nvPr/>
        </p:nvPicPr>
        <p:blipFill>
          <a:blip r:embed="rId8">
            <a:alphaModFix/>
          </a:blip>
          <a:stretch>
            <a:fillRect/>
          </a:stretch>
        </p:blipFill>
        <p:spPr>
          <a:xfrm>
            <a:off x="6483624" y="615839"/>
            <a:ext cx="253550" cy="201260"/>
          </a:xfrm>
          <a:prstGeom prst="rect">
            <a:avLst/>
          </a:prstGeom>
          <a:noFill/>
          <a:ln>
            <a:noFill/>
          </a:ln>
        </p:spPr>
      </p:pic>
      <p:pic>
        <p:nvPicPr>
          <p:cNvPr id="2998" name="Google Shape;2998;p112" descr="\mathbf{y}_3" title="MathEquation,#000000"/>
          <p:cNvPicPr preferRelativeResize="0"/>
          <p:nvPr/>
        </p:nvPicPr>
        <p:blipFill>
          <a:blip r:embed="rId9">
            <a:alphaModFix/>
          </a:blip>
          <a:stretch>
            <a:fillRect/>
          </a:stretch>
        </p:blipFill>
        <p:spPr>
          <a:xfrm>
            <a:off x="7086600" y="628075"/>
            <a:ext cx="236426" cy="201275"/>
          </a:xfrm>
          <a:prstGeom prst="rect">
            <a:avLst/>
          </a:prstGeom>
          <a:noFill/>
          <a:ln>
            <a:noFill/>
          </a:ln>
        </p:spPr>
      </p:pic>
      <p:pic>
        <p:nvPicPr>
          <p:cNvPr id="2999" name="Google Shape;2999;p112" descr="\mathbf{y}_4&#10;" title="MathEquation,#000000"/>
          <p:cNvPicPr preferRelativeResize="0"/>
          <p:nvPr/>
        </p:nvPicPr>
        <p:blipFill>
          <a:blip r:embed="rId10">
            <a:alphaModFix/>
          </a:blip>
          <a:stretch>
            <a:fillRect/>
          </a:stretch>
        </p:blipFill>
        <p:spPr>
          <a:xfrm>
            <a:off x="7599520" y="615723"/>
            <a:ext cx="253558" cy="201262"/>
          </a:xfrm>
          <a:prstGeom prst="rect">
            <a:avLst/>
          </a:prstGeom>
          <a:noFill/>
          <a:ln>
            <a:noFill/>
          </a:ln>
        </p:spPr>
      </p:pic>
      <p:pic>
        <p:nvPicPr>
          <p:cNvPr id="3000" name="Google Shape;3000;p112"/>
          <p:cNvPicPr preferRelativeResize="0"/>
          <p:nvPr/>
        </p:nvPicPr>
        <p:blipFill>
          <a:blip r:embed="rId11">
            <a:alphaModFix/>
          </a:blip>
          <a:stretch>
            <a:fillRect/>
          </a:stretch>
        </p:blipFill>
        <p:spPr>
          <a:xfrm>
            <a:off x="8176865" y="627325"/>
            <a:ext cx="236424" cy="201251"/>
          </a:xfrm>
          <a:prstGeom prst="rect">
            <a:avLst/>
          </a:prstGeom>
          <a:noFill/>
          <a:ln>
            <a:noFill/>
          </a:ln>
        </p:spPr>
      </p:pic>
      <p:pic>
        <p:nvPicPr>
          <p:cNvPr id="3001" name="Google Shape;3001;p112" descr="\mathbf{x}_1&#10;" title="MathEquation,#000000"/>
          <p:cNvPicPr preferRelativeResize="0"/>
          <p:nvPr/>
        </p:nvPicPr>
        <p:blipFill>
          <a:blip r:embed="rId12">
            <a:alphaModFix/>
          </a:blip>
          <a:stretch>
            <a:fillRect/>
          </a:stretch>
        </p:blipFill>
        <p:spPr>
          <a:xfrm>
            <a:off x="5969737" y="2743017"/>
            <a:ext cx="236426" cy="185360"/>
          </a:xfrm>
          <a:prstGeom prst="rect">
            <a:avLst/>
          </a:prstGeom>
          <a:noFill/>
          <a:ln>
            <a:noFill/>
          </a:ln>
        </p:spPr>
      </p:pic>
      <p:pic>
        <p:nvPicPr>
          <p:cNvPr id="3002" name="Google Shape;3002;p112" descr="\mathbf{x}_3" title="MathEquation,#000000"/>
          <p:cNvPicPr preferRelativeResize="0"/>
          <p:nvPr/>
        </p:nvPicPr>
        <p:blipFill>
          <a:blip r:embed="rId13">
            <a:alphaModFix/>
          </a:blip>
          <a:stretch>
            <a:fillRect/>
          </a:stretch>
        </p:blipFill>
        <p:spPr>
          <a:xfrm>
            <a:off x="6525922" y="2743017"/>
            <a:ext cx="236426" cy="185360"/>
          </a:xfrm>
          <a:prstGeom prst="rect">
            <a:avLst/>
          </a:prstGeom>
          <a:noFill/>
          <a:ln>
            <a:noFill/>
          </a:ln>
        </p:spPr>
      </p:pic>
      <p:pic>
        <p:nvPicPr>
          <p:cNvPr id="3003" name="Google Shape;3003;p112" descr="\mathbf{x}_4" title="MathEquation,#000000"/>
          <p:cNvPicPr preferRelativeResize="0"/>
          <p:nvPr/>
        </p:nvPicPr>
        <p:blipFill>
          <a:blip r:embed="rId14">
            <a:alphaModFix/>
          </a:blip>
          <a:stretch>
            <a:fillRect/>
          </a:stretch>
        </p:blipFill>
        <p:spPr>
          <a:xfrm>
            <a:off x="7073610" y="2743015"/>
            <a:ext cx="262950" cy="193926"/>
          </a:xfrm>
          <a:prstGeom prst="rect">
            <a:avLst/>
          </a:prstGeom>
          <a:noFill/>
          <a:ln>
            <a:noFill/>
          </a:ln>
        </p:spPr>
      </p:pic>
      <p:pic>
        <p:nvPicPr>
          <p:cNvPr id="3004" name="Google Shape;3004;p112" descr="\mathbf{x}_4" title="MathEquation,#000000"/>
          <p:cNvPicPr preferRelativeResize="0"/>
          <p:nvPr/>
        </p:nvPicPr>
        <p:blipFill>
          <a:blip r:embed="rId15">
            <a:alphaModFix/>
          </a:blip>
          <a:stretch>
            <a:fillRect/>
          </a:stretch>
        </p:blipFill>
        <p:spPr>
          <a:xfrm>
            <a:off x="7632020" y="2743015"/>
            <a:ext cx="253550" cy="198780"/>
          </a:xfrm>
          <a:prstGeom prst="rect">
            <a:avLst/>
          </a:prstGeom>
          <a:noFill/>
          <a:ln>
            <a:noFill/>
          </a:ln>
        </p:spPr>
      </p:pic>
      <p:pic>
        <p:nvPicPr>
          <p:cNvPr id="3005" name="Google Shape;3005;p112" descr="\mathbf{y}_5" title="MathEquation,#000000"/>
          <p:cNvPicPr preferRelativeResize="0"/>
          <p:nvPr/>
        </p:nvPicPr>
        <p:blipFill>
          <a:blip r:embed="rId16">
            <a:alphaModFix/>
          </a:blip>
          <a:stretch>
            <a:fillRect/>
          </a:stretch>
        </p:blipFill>
        <p:spPr>
          <a:xfrm>
            <a:off x="8147830" y="2737261"/>
            <a:ext cx="253530" cy="1869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2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22">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22">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22">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22">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22">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22">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5" name="Google Shape;3015;p1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65</a:t>
            </a:fld>
            <a:endParaRPr/>
          </a:p>
        </p:txBody>
      </p:sp>
      <p:sp>
        <p:nvSpPr>
          <p:cNvPr id="3010" name="Google Shape;3010;p113"/>
          <p:cNvSpPr txBox="1">
            <a:spLocks noGrp="1"/>
          </p:cNvSpPr>
          <p:nvPr>
            <p:ph type="body" idx="4294967295"/>
          </p:nvPr>
        </p:nvSpPr>
        <p:spPr>
          <a:xfrm>
            <a:off x="-1" y="1157288"/>
            <a:ext cx="4629221" cy="2784475"/>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dirty="0"/>
              <a:t>Graph with weighted edges</a:t>
            </a:r>
            <a:r>
              <a:rPr lang="en-GB" sz="1600" dirty="0"/>
              <a:t> of </a:t>
            </a:r>
            <a:r>
              <a:rPr lang="en-GB" sz="1600" i="1" dirty="0"/>
              <a:t>K</a:t>
            </a:r>
            <a:r>
              <a:rPr lang="en-GB" sz="1600" dirty="0"/>
              <a:t> types</a:t>
            </a:r>
            <a:endParaRPr sz="1600" dirty="0"/>
          </a:p>
          <a:p>
            <a:pPr marL="457200" lvl="0" indent="-330200" algn="l" rtl="0">
              <a:spcBef>
                <a:spcPts val="0"/>
              </a:spcBef>
              <a:spcAft>
                <a:spcPts val="0"/>
              </a:spcAft>
              <a:buSzPts val="1600"/>
              <a:buChar char="●"/>
            </a:pPr>
            <a:r>
              <a:rPr lang="en-GB" sz="1600" dirty="0"/>
              <a:t>Can capture:</a:t>
            </a:r>
            <a:endParaRPr sz="1600" dirty="0"/>
          </a:p>
          <a:p>
            <a:pPr marL="914400" lvl="1" indent="-330200" algn="l" rtl="0">
              <a:spcBef>
                <a:spcPts val="0"/>
              </a:spcBef>
              <a:spcAft>
                <a:spcPts val="0"/>
              </a:spcAft>
              <a:buSzPts val="1600"/>
              <a:buChar char="○"/>
            </a:pPr>
            <a:r>
              <a:rPr lang="en-GB" sz="1600" dirty="0"/>
              <a:t>coreference chains</a:t>
            </a:r>
            <a:endParaRPr sz="1600" dirty="0"/>
          </a:p>
          <a:p>
            <a:pPr marL="914400" lvl="1" indent="-330200" algn="l" rtl="0">
              <a:spcBef>
                <a:spcPts val="0"/>
              </a:spcBef>
              <a:spcAft>
                <a:spcPts val="0"/>
              </a:spcAft>
              <a:buSzPts val="1600"/>
              <a:buChar char="○"/>
            </a:pPr>
            <a:r>
              <a:rPr lang="en-GB" sz="1600" dirty="0"/>
              <a:t>syntactic dependency structure in text</a:t>
            </a:r>
            <a:endParaRPr sz="1600" dirty="0"/>
          </a:p>
        </p:txBody>
      </p:sp>
      <p:sp>
        <p:nvSpPr>
          <p:cNvPr id="3011" name="Google Shape;3011;p113"/>
          <p:cNvSpPr txBox="1">
            <a:spLocks noGrp="1"/>
          </p:cNvSpPr>
          <p:nvPr>
            <p:ph type="body" idx="4294967295"/>
          </p:nvPr>
        </p:nvSpPr>
        <p:spPr>
          <a:xfrm>
            <a:off x="4803775" y="3684588"/>
            <a:ext cx="4340225" cy="5730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200" b="1"/>
              <a:t>Transformer Self-Attention Coreference Visualization</a:t>
            </a:r>
            <a:br>
              <a:rPr lang="en-GB" sz="1000"/>
            </a:br>
            <a:r>
              <a:rPr lang="en-GB" sz="1000">
                <a:solidFill>
                  <a:schemeClr val="accent4"/>
                </a:solidFill>
              </a:rPr>
              <a:t>https://ai.googleblog.com/2017/08/transformer-novel-neural-network.html</a:t>
            </a:r>
            <a:endParaRPr sz="1000">
              <a:solidFill>
                <a:schemeClr val="accent4"/>
              </a:solidFill>
            </a:endParaRPr>
          </a:p>
        </p:txBody>
      </p:sp>
      <p:sp>
        <p:nvSpPr>
          <p:cNvPr id="3013" name="Google Shape;3013;p113"/>
          <p:cNvSpPr txBox="1">
            <a:spLocks noGrp="1"/>
          </p:cNvSpPr>
          <p:nvPr>
            <p:ph type="title" idx="4294967295"/>
          </p:nvPr>
        </p:nvSpPr>
        <p:spPr>
          <a:xfrm>
            <a:off x="0" y="444500"/>
            <a:ext cx="497363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Self-Attention Layer </a:t>
            </a:r>
            <a:endParaRPr/>
          </a:p>
        </p:txBody>
      </p:sp>
      <p:pic>
        <p:nvPicPr>
          <p:cNvPr id="3012" name="Google Shape;3012;p113"/>
          <p:cNvPicPr preferRelativeResize="0"/>
          <p:nvPr/>
        </p:nvPicPr>
        <p:blipFill rotWithShape="1">
          <a:blip r:embed="rId3">
            <a:alphaModFix/>
          </a:blip>
          <a:srcRect r="52146"/>
          <a:stretch/>
        </p:blipFill>
        <p:spPr>
          <a:xfrm rot="5400000">
            <a:off x="4958990" y="1516867"/>
            <a:ext cx="2173371" cy="1825676"/>
          </a:xfrm>
          <a:prstGeom prst="rect">
            <a:avLst/>
          </a:prstGeom>
          <a:noFill/>
          <a:ln>
            <a:noFill/>
          </a:ln>
        </p:spPr>
      </p:pic>
      <p:pic>
        <p:nvPicPr>
          <p:cNvPr id="3014" name="Google Shape;3014;p113"/>
          <p:cNvPicPr preferRelativeResize="0"/>
          <p:nvPr/>
        </p:nvPicPr>
        <p:blipFill rotWithShape="1">
          <a:blip r:embed="rId3">
            <a:alphaModFix/>
          </a:blip>
          <a:srcRect l="50067"/>
          <a:stretch/>
        </p:blipFill>
        <p:spPr>
          <a:xfrm rot="5400000">
            <a:off x="6844892" y="1440437"/>
            <a:ext cx="2262026" cy="1827198"/>
          </a:xfrm>
          <a:prstGeom prst="rect">
            <a:avLst/>
          </a:prstGeom>
          <a:noFill/>
          <a:ln>
            <a:noFill/>
          </a:ln>
        </p:spPr>
      </p:pic>
      <p:sp>
        <p:nvSpPr>
          <p:cNvPr id="3016" name="Google Shape;3016;p113"/>
          <p:cNvSpPr/>
          <p:nvPr/>
        </p:nvSpPr>
        <p:spPr>
          <a:xfrm>
            <a:off x="6223150" y="3008475"/>
            <a:ext cx="618600" cy="2790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13"/>
          <p:cNvSpPr/>
          <p:nvPr/>
        </p:nvSpPr>
        <p:spPr>
          <a:xfrm>
            <a:off x="8096350" y="3000825"/>
            <a:ext cx="618600" cy="2790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5" name="Google Shape;3015;p1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66</a:t>
            </a:fld>
            <a:endParaRPr/>
          </a:p>
        </p:txBody>
      </p:sp>
      <p:sp>
        <p:nvSpPr>
          <p:cNvPr id="3010" name="Google Shape;3010;p113"/>
          <p:cNvSpPr txBox="1">
            <a:spLocks noGrp="1"/>
          </p:cNvSpPr>
          <p:nvPr>
            <p:ph type="body" idx="4294967295"/>
          </p:nvPr>
        </p:nvSpPr>
        <p:spPr>
          <a:xfrm>
            <a:off x="0" y="1157288"/>
            <a:ext cx="4973638" cy="3345439"/>
          </a:xfrm>
          <a:prstGeom prst="rect">
            <a:avLst/>
          </a:prstGeom>
        </p:spPr>
        <p:txBody>
          <a:bodyPr spcFirstLastPara="1" wrap="square" lIns="91425" tIns="91425" rIns="91425" bIns="91425" anchor="t" anchorCtr="0">
            <a:noAutofit/>
          </a:bodyPr>
          <a:lstStyle/>
          <a:p>
            <a:pPr lvl="0" indent="-330200">
              <a:buSzPts val="1600"/>
            </a:pPr>
            <a:endParaRPr lang="en-GB" dirty="0"/>
          </a:p>
          <a:p>
            <a:pPr lvl="0" indent="-330200">
              <a:buSzPts val="1600"/>
            </a:pPr>
            <a:r>
              <a:rPr lang="en-GB" dirty="0"/>
              <a:t>Residual connections before and after multi-head attention</a:t>
            </a:r>
          </a:p>
          <a:p>
            <a:pPr lvl="0" indent="-330200">
              <a:buSzPts val="1600"/>
            </a:pPr>
            <a:r>
              <a:rPr lang="en-GB" dirty="0"/>
              <a:t>Decoder uses both self attention and encoder attention</a:t>
            </a:r>
          </a:p>
        </p:txBody>
      </p:sp>
      <p:sp>
        <p:nvSpPr>
          <p:cNvPr id="3013" name="Google Shape;3013;p113"/>
          <p:cNvSpPr txBox="1">
            <a:spLocks noGrp="1"/>
          </p:cNvSpPr>
          <p:nvPr>
            <p:ph type="title" idx="4294967295"/>
          </p:nvPr>
        </p:nvSpPr>
        <p:spPr>
          <a:xfrm>
            <a:off x="0" y="444500"/>
            <a:ext cx="497363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Transformer</a:t>
            </a:r>
            <a:endParaRPr dirty="0"/>
          </a:p>
        </p:txBody>
      </p:sp>
      <p:pic>
        <p:nvPicPr>
          <p:cNvPr id="10" name="Screen Shot 2019-02-12 at 4.08.41 PM.png" descr="Screen Shot 2019-02-12 at 4.08.41 PM.png">
            <a:extLst>
              <a:ext uri="{FF2B5EF4-FFF2-40B4-BE49-F238E27FC236}">
                <a16:creationId xmlns:a16="http://schemas.microsoft.com/office/drawing/2014/main" id="{B95D7E44-205D-FA4D-A0B7-C09F4F8D6D6F}"/>
              </a:ext>
            </a:extLst>
          </p:cNvPr>
          <p:cNvPicPr>
            <a:picLocks noChangeAspect="1"/>
          </p:cNvPicPr>
          <p:nvPr/>
        </p:nvPicPr>
        <p:blipFill>
          <a:blip r:embed="rId3">
            <a:extLst/>
          </a:blip>
          <a:stretch>
            <a:fillRect/>
          </a:stretch>
        </p:blipFill>
        <p:spPr>
          <a:xfrm>
            <a:off x="5105161" y="419100"/>
            <a:ext cx="3038475" cy="4305300"/>
          </a:xfrm>
          <a:prstGeom prst="rect">
            <a:avLst/>
          </a:prstGeom>
          <a:ln w="12700">
            <a:miter lim="400000"/>
          </a:ln>
        </p:spPr>
      </p:pic>
      <p:sp>
        <p:nvSpPr>
          <p:cNvPr id="11" name="Figures from Vaswani et al. 18'">
            <a:extLst>
              <a:ext uri="{FF2B5EF4-FFF2-40B4-BE49-F238E27FC236}">
                <a16:creationId xmlns:a16="http://schemas.microsoft.com/office/drawing/2014/main" id="{8065B2E8-5888-9B42-97D2-3A7E0C4EE246}"/>
              </a:ext>
            </a:extLst>
          </p:cNvPr>
          <p:cNvSpPr txBox="1"/>
          <p:nvPr/>
        </p:nvSpPr>
        <p:spPr>
          <a:xfrm>
            <a:off x="5627848" y="4807659"/>
            <a:ext cx="2059859"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a:solidFill>
                  <a:srgbClr val="000000"/>
                </a:solidFill>
              </a:defRPr>
            </a:lvl1pPr>
          </a:lstStyle>
          <a:p>
            <a:pPr algn="ctr" defTabSz="309563" hangingPunct="0">
              <a:buClrTx/>
            </a:pPr>
            <a:r>
              <a:rPr sz="1000" dirty="0">
                <a:solidFill>
                  <a:schemeClr val="bg1">
                    <a:lumMod val="50000"/>
                  </a:schemeClr>
                </a:solidFill>
                <a:latin typeface="+mn-lt"/>
                <a:sym typeface="FreightSansLFPro"/>
              </a:rPr>
              <a:t>Figure from Vaswani et al.</a:t>
            </a:r>
            <a:r>
              <a:rPr lang="en-US" sz="1000" dirty="0">
                <a:solidFill>
                  <a:schemeClr val="bg1">
                    <a:lumMod val="50000"/>
                  </a:schemeClr>
                </a:solidFill>
                <a:latin typeface="+mn-lt"/>
                <a:sym typeface="FreightSansLFPro"/>
              </a:rPr>
              <a:t>, NIPS’17</a:t>
            </a:r>
            <a:endParaRPr sz="1000" dirty="0">
              <a:solidFill>
                <a:schemeClr val="bg1">
                  <a:lumMod val="50000"/>
                </a:schemeClr>
              </a:solidFill>
              <a:latin typeface="+mn-lt"/>
              <a:sym typeface="FreightSansLFPro"/>
            </a:endParaRPr>
          </a:p>
        </p:txBody>
      </p:sp>
      <p:sp>
        <p:nvSpPr>
          <p:cNvPr id="7" name="Figures from Vaswani et al. 18'">
            <a:extLst>
              <a:ext uri="{FF2B5EF4-FFF2-40B4-BE49-F238E27FC236}">
                <a16:creationId xmlns:a16="http://schemas.microsoft.com/office/drawing/2014/main" id="{6E1EE400-31B6-5B45-82D1-0210D29416E5}"/>
              </a:ext>
            </a:extLst>
          </p:cNvPr>
          <p:cNvSpPr txBox="1"/>
          <p:nvPr/>
        </p:nvSpPr>
        <p:spPr>
          <a:xfrm>
            <a:off x="139605" y="916734"/>
            <a:ext cx="2180084" cy="2846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a:solidFill>
                  <a:srgbClr val="000000"/>
                </a:solidFill>
              </a:defRPr>
            </a:lvl1pPr>
          </a:lstStyle>
          <a:p>
            <a:pPr algn="ctr" defTabSz="309563" hangingPunct="0">
              <a:buClrTx/>
            </a:pPr>
            <a:r>
              <a:rPr sz="1600" dirty="0">
                <a:solidFill>
                  <a:schemeClr val="bg1">
                    <a:lumMod val="50000"/>
                  </a:schemeClr>
                </a:solidFill>
                <a:latin typeface="+mn-lt"/>
                <a:sym typeface="FreightSansLFPro"/>
              </a:rPr>
              <a:t>Vaswani et al.</a:t>
            </a:r>
            <a:r>
              <a:rPr lang="en-US" sz="1600" dirty="0">
                <a:solidFill>
                  <a:schemeClr val="bg1">
                    <a:lumMod val="50000"/>
                  </a:schemeClr>
                </a:solidFill>
                <a:latin typeface="+mn-lt"/>
                <a:sym typeface="FreightSansLFPro"/>
              </a:rPr>
              <a:t>, NIPS’17</a:t>
            </a:r>
            <a:endParaRPr sz="1600" dirty="0">
              <a:solidFill>
                <a:schemeClr val="bg1">
                  <a:lumMod val="50000"/>
                </a:schemeClr>
              </a:solidFill>
              <a:latin typeface="+mn-lt"/>
              <a:sym typeface="FreightSansLFPro"/>
            </a:endParaRPr>
          </a:p>
        </p:txBody>
      </p:sp>
    </p:spTree>
    <p:extLst>
      <p:ext uri="{BB962C8B-B14F-4D97-AF65-F5344CB8AC3E}">
        <p14:creationId xmlns:p14="http://schemas.microsoft.com/office/powerpoint/2010/main" val="2267375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5" name="Google Shape;3015;p1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67</a:t>
            </a:fld>
            <a:endParaRPr/>
          </a:p>
        </p:txBody>
      </p:sp>
      <p:sp>
        <p:nvSpPr>
          <p:cNvPr id="3013" name="Google Shape;3013;p113"/>
          <p:cNvSpPr txBox="1">
            <a:spLocks noGrp="1"/>
          </p:cNvSpPr>
          <p:nvPr>
            <p:ph type="title" idx="4294967295"/>
          </p:nvPr>
        </p:nvSpPr>
        <p:spPr>
          <a:xfrm>
            <a:off x="0" y="444500"/>
            <a:ext cx="497363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Multi-head attention</a:t>
            </a:r>
            <a:endParaRPr dirty="0"/>
          </a:p>
        </p:txBody>
      </p:sp>
      <p:sp>
        <p:nvSpPr>
          <p:cNvPr id="11" name="Figures from Vaswani et al. 18'">
            <a:extLst>
              <a:ext uri="{FF2B5EF4-FFF2-40B4-BE49-F238E27FC236}">
                <a16:creationId xmlns:a16="http://schemas.microsoft.com/office/drawing/2014/main" id="{8065B2E8-5888-9B42-97D2-3A7E0C4EE246}"/>
              </a:ext>
            </a:extLst>
          </p:cNvPr>
          <p:cNvSpPr txBox="1"/>
          <p:nvPr/>
        </p:nvSpPr>
        <p:spPr>
          <a:xfrm>
            <a:off x="4924129" y="4807659"/>
            <a:ext cx="3467296" cy="1923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9050" tIns="19050" rIns="19050" bIns="19050" anchor="ctr">
            <a:spAutoFit/>
          </a:bodyPr>
          <a:lstStyle>
            <a:lvl1pPr>
              <a:defRPr>
                <a:solidFill>
                  <a:srgbClr val="000000"/>
                </a:solidFill>
              </a:defRPr>
            </a:lvl1pPr>
          </a:lstStyle>
          <a:p>
            <a:pPr algn="ctr" defTabSz="309563" hangingPunct="0">
              <a:buClrTx/>
            </a:pPr>
            <a:r>
              <a:rPr lang="en-US" sz="1000" dirty="0">
                <a:solidFill>
                  <a:schemeClr val="bg1">
                    <a:lumMod val="50000"/>
                  </a:schemeClr>
                </a:solidFill>
                <a:latin typeface="+mn-lt"/>
                <a:sym typeface="FreightSansLFPro"/>
              </a:rPr>
              <a:t>Figures from </a:t>
            </a:r>
            <a:r>
              <a:rPr lang="en-US" sz="1000" dirty="0">
                <a:solidFill>
                  <a:schemeClr val="bg1">
                    <a:lumMod val="50000"/>
                  </a:schemeClr>
                </a:solidFill>
                <a:latin typeface="+mn-lt"/>
                <a:sym typeface="FreightSansLFPro"/>
                <a:hlinkClick r:id="rId3"/>
              </a:rPr>
              <a:t>http://jalammar.github.io/illustrated-transformer/</a:t>
            </a:r>
            <a:endParaRPr lang="en-US" sz="1000" dirty="0">
              <a:solidFill>
                <a:schemeClr val="bg1">
                  <a:lumMod val="50000"/>
                </a:schemeClr>
              </a:solidFill>
              <a:latin typeface="+mn-lt"/>
              <a:sym typeface="FreightSansLFPro"/>
            </a:endParaRPr>
          </a:p>
        </p:txBody>
      </p:sp>
      <p:pic>
        <p:nvPicPr>
          <p:cNvPr id="3" name="Picture 2">
            <a:extLst>
              <a:ext uri="{FF2B5EF4-FFF2-40B4-BE49-F238E27FC236}">
                <a16:creationId xmlns:a16="http://schemas.microsoft.com/office/drawing/2014/main" id="{AF379000-F12C-474F-B54C-0ED1D314C730}"/>
              </a:ext>
            </a:extLst>
          </p:cNvPr>
          <p:cNvPicPr>
            <a:picLocks noChangeAspect="1"/>
          </p:cNvPicPr>
          <p:nvPr/>
        </p:nvPicPr>
        <p:blipFill>
          <a:blip r:embed="rId4"/>
          <a:stretch>
            <a:fillRect/>
          </a:stretch>
        </p:blipFill>
        <p:spPr>
          <a:xfrm>
            <a:off x="5818560" y="1083129"/>
            <a:ext cx="3226012" cy="3082634"/>
          </a:xfrm>
          <a:prstGeom prst="rect">
            <a:avLst/>
          </a:prstGeom>
        </p:spPr>
      </p:pic>
      <p:pic>
        <p:nvPicPr>
          <p:cNvPr id="5" name="Picture 4">
            <a:extLst>
              <a:ext uri="{FF2B5EF4-FFF2-40B4-BE49-F238E27FC236}">
                <a16:creationId xmlns:a16="http://schemas.microsoft.com/office/drawing/2014/main" id="{DBD63A45-7606-CF46-A4D8-C3A680DC19F4}"/>
              </a:ext>
            </a:extLst>
          </p:cNvPr>
          <p:cNvPicPr>
            <a:picLocks noChangeAspect="1"/>
          </p:cNvPicPr>
          <p:nvPr/>
        </p:nvPicPr>
        <p:blipFill>
          <a:blip r:embed="rId5"/>
          <a:stretch>
            <a:fillRect/>
          </a:stretch>
        </p:blipFill>
        <p:spPr>
          <a:xfrm>
            <a:off x="2890902" y="1213758"/>
            <a:ext cx="2987384" cy="2773507"/>
          </a:xfrm>
          <a:prstGeom prst="rect">
            <a:avLst/>
          </a:prstGeom>
        </p:spPr>
      </p:pic>
      <p:pic>
        <p:nvPicPr>
          <p:cNvPr id="8" name="Picture 7">
            <a:extLst>
              <a:ext uri="{FF2B5EF4-FFF2-40B4-BE49-F238E27FC236}">
                <a16:creationId xmlns:a16="http://schemas.microsoft.com/office/drawing/2014/main" id="{4734EFC1-7FA9-FC44-B10C-E1DD415891D5}"/>
              </a:ext>
            </a:extLst>
          </p:cNvPr>
          <p:cNvPicPr>
            <a:picLocks noChangeAspect="1"/>
          </p:cNvPicPr>
          <p:nvPr/>
        </p:nvPicPr>
        <p:blipFill>
          <a:blip r:embed="rId6"/>
          <a:stretch>
            <a:fillRect/>
          </a:stretch>
        </p:blipFill>
        <p:spPr>
          <a:xfrm>
            <a:off x="0" y="1266891"/>
            <a:ext cx="2946633" cy="2748367"/>
          </a:xfrm>
          <a:prstGeom prst="rect">
            <a:avLst/>
          </a:prstGeom>
        </p:spPr>
      </p:pic>
    </p:spTree>
    <p:extLst>
      <p:ext uri="{BB962C8B-B14F-4D97-AF65-F5344CB8AC3E}">
        <p14:creationId xmlns:p14="http://schemas.microsoft.com/office/powerpoint/2010/main" val="387373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28"/>
        <p:cNvGrpSpPr/>
        <p:nvPr/>
      </p:nvGrpSpPr>
      <p:grpSpPr>
        <a:xfrm>
          <a:off x="0" y="0"/>
          <a:ext cx="0" cy="0"/>
          <a:chOff x="0" y="0"/>
          <a:chExt cx="0" cy="0"/>
        </a:xfrm>
      </p:grpSpPr>
      <p:graphicFrame>
        <p:nvGraphicFramePr>
          <p:cNvPr id="3029" name="Google Shape;3029;p115"/>
          <p:cNvGraphicFramePr/>
          <p:nvPr>
            <p:extLst>
              <p:ext uri="{D42A27DB-BD31-4B8C-83A1-F6EECF244321}">
                <p14:modId xmlns:p14="http://schemas.microsoft.com/office/powerpoint/2010/main" val="3774466531"/>
              </p:ext>
            </p:extLst>
          </p:nvPr>
        </p:nvGraphicFramePr>
        <p:xfrm>
          <a:off x="884100" y="1806275"/>
          <a:ext cx="7588350" cy="3083845"/>
        </p:xfrm>
        <a:graphic>
          <a:graphicData uri="http://schemas.openxmlformats.org/drawingml/2006/table">
            <a:tbl>
              <a:tblPr>
                <a:noFill/>
                <a:tableStyleId>{C4E820D9-A706-45F4-A1FF-EF4C3D35045F}</a:tableStyleId>
              </a:tblPr>
              <a:tblGrid>
                <a:gridCol w="1387000">
                  <a:extLst>
                    <a:ext uri="{9D8B030D-6E8A-4147-A177-3AD203B41FA5}">
                      <a16:colId xmlns:a16="http://schemas.microsoft.com/office/drawing/2014/main" val="20000"/>
                    </a:ext>
                  </a:extLst>
                </a:gridCol>
                <a:gridCol w="1845300">
                  <a:extLst>
                    <a:ext uri="{9D8B030D-6E8A-4147-A177-3AD203B41FA5}">
                      <a16:colId xmlns:a16="http://schemas.microsoft.com/office/drawing/2014/main" val="20001"/>
                    </a:ext>
                  </a:extLst>
                </a:gridCol>
                <a:gridCol w="2179175">
                  <a:extLst>
                    <a:ext uri="{9D8B030D-6E8A-4147-A177-3AD203B41FA5}">
                      <a16:colId xmlns:a16="http://schemas.microsoft.com/office/drawing/2014/main" val="20002"/>
                    </a:ext>
                  </a:extLst>
                </a:gridCol>
                <a:gridCol w="2176875">
                  <a:extLst>
                    <a:ext uri="{9D8B030D-6E8A-4147-A177-3AD203B41FA5}">
                      <a16:colId xmlns:a16="http://schemas.microsoft.com/office/drawing/2014/main" val="20003"/>
                    </a:ext>
                  </a:extLst>
                </a:gridCol>
              </a:tblGrid>
              <a:tr h="243675">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Architecture</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GB" b="1">
                          <a:solidFill>
                            <a:srgbClr val="666666"/>
                          </a:solidFill>
                          <a:latin typeface="Proxima Nova"/>
                          <a:ea typeface="Proxima Nova"/>
                          <a:cs typeface="Proxima Nova"/>
                          <a:sym typeface="Proxima Nova"/>
                        </a:rPr>
                        <a:t>RNN</a:t>
                      </a:r>
                      <a:r>
                        <a:rPr lang="en-GB">
                          <a:solidFill>
                            <a:srgbClr val="666666"/>
                          </a:solidFill>
                          <a:latin typeface="Proxima Nova"/>
                          <a:ea typeface="Proxima Nova"/>
                          <a:cs typeface="Proxima Nova"/>
                          <a:sym typeface="Proxima Nova"/>
                        </a:rPr>
                        <a:t> (LSTM, GRU)</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GB" b="1">
                          <a:solidFill>
                            <a:srgbClr val="666666"/>
                          </a:solidFill>
                          <a:latin typeface="Proxima Nova"/>
                          <a:ea typeface="Proxima Nova"/>
                          <a:cs typeface="Proxima Nova"/>
                          <a:sym typeface="Proxima Nova"/>
                        </a:rPr>
                        <a:t>CNN</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GB" b="1">
                          <a:solidFill>
                            <a:srgbClr val="666666"/>
                          </a:solidFill>
                          <a:latin typeface="Proxima Nova"/>
                          <a:ea typeface="Proxima Nova"/>
                          <a:cs typeface="Proxima Nova"/>
                          <a:sym typeface="Proxima Nova"/>
                        </a:rPr>
                        <a:t>Self-Attention</a:t>
                      </a:r>
                      <a:endParaRPr b="1">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858925">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Illustration</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Function</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236600">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Advantages</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unlimited context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recency bias</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parallelizable → fast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local n-gram patterns</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parallelizable → fast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long-range dep</a:t>
                      </a:r>
                      <a:endParaRPr>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236600">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Disadvantages</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slower</a:t>
                      </a:r>
                      <a:endParaRPr dirty="0">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strong recency bias</a:t>
                      </a:r>
                      <a:endParaRPr dirty="0">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long-range dep</a:t>
                      </a:r>
                      <a:endParaRPr dirty="0">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limited context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strong locality bias</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long-range dep</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harder to train</a:t>
                      </a:r>
                      <a:endParaRPr dirty="0">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careful setup of hyper-parameters</a:t>
                      </a:r>
                      <a:endParaRPr dirty="0">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bl>
          </a:graphicData>
        </a:graphic>
      </p:graphicFrame>
      <p:sp>
        <p:nvSpPr>
          <p:cNvPr id="3034" name="Google Shape;3034;p1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68</a:t>
            </a:fld>
            <a:endParaRPr/>
          </a:p>
        </p:txBody>
      </p:sp>
      <p:sp>
        <p:nvSpPr>
          <p:cNvPr id="3030" name="Google Shape;3030;p11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Compositional Sequence Encoders - Overview</a:t>
            </a:r>
            <a:endParaRPr/>
          </a:p>
        </p:txBody>
      </p:sp>
      <p:sp>
        <p:nvSpPr>
          <p:cNvPr id="3031" name="Google Shape;3031;p115"/>
          <p:cNvSpPr txBox="1">
            <a:spLocks noGrp="1"/>
          </p:cNvSpPr>
          <p:nvPr>
            <p:ph type="body" idx="4294967295"/>
          </p:nvPr>
        </p:nvSpPr>
        <p:spPr>
          <a:xfrm>
            <a:off x="0" y="1152525"/>
            <a:ext cx="8521700" cy="74771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Language is compositional!</a:t>
            </a:r>
            <a:endParaRPr/>
          </a:p>
          <a:p>
            <a:pPr marL="914400" lvl="1" indent="-317500" algn="l" rtl="0">
              <a:spcBef>
                <a:spcPts val="0"/>
              </a:spcBef>
              <a:spcAft>
                <a:spcPts val="0"/>
              </a:spcAft>
              <a:buSzPts val="1400"/>
              <a:buChar char="○"/>
            </a:pPr>
            <a:r>
              <a:rPr lang="en-GB"/>
              <a:t>Characters → Words → Phrases → Clauses → Sentences → Paragraphs → Documents</a:t>
            </a:r>
            <a:endParaRPr/>
          </a:p>
        </p:txBody>
      </p:sp>
      <p:pic>
        <p:nvPicPr>
          <p:cNvPr id="3032" name="Google Shape;3032;p115"/>
          <p:cNvPicPr preferRelativeResize="0"/>
          <p:nvPr/>
        </p:nvPicPr>
        <p:blipFill>
          <a:blip r:embed="rId3">
            <a:alphaModFix/>
          </a:blip>
          <a:stretch>
            <a:fillRect/>
          </a:stretch>
        </p:blipFill>
        <p:spPr>
          <a:xfrm>
            <a:off x="1709131" y="3195802"/>
            <a:ext cx="454824" cy="198975"/>
          </a:xfrm>
          <a:prstGeom prst="rect">
            <a:avLst/>
          </a:prstGeom>
          <a:noFill/>
          <a:ln>
            <a:noFill/>
          </a:ln>
        </p:spPr>
      </p:pic>
      <p:pic>
        <p:nvPicPr>
          <p:cNvPr id="3033" name="Google Shape;3033;p115"/>
          <p:cNvPicPr preferRelativeResize="0"/>
          <p:nvPr/>
        </p:nvPicPr>
        <p:blipFill>
          <a:blip r:embed="rId4">
            <a:alphaModFix/>
          </a:blip>
          <a:stretch>
            <a:fillRect/>
          </a:stretch>
        </p:blipFill>
        <p:spPr>
          <a:xfrm>
            <a:off x="2679200" y="3120975"/>
            <a:ext cx="981950" cy="262675"/>
          </a:xfrm>
          <a:prstGeom prst="rect">
            <a:avLst/>
          </a:prstGeom>
          <a:noFill/>
          <a:ln>
            <a:noFill/>
          </a:ln>
        </p:spPr>
      </p:pic>
      <p:grpSp>
        <p:nvGrpSpPr>
          <p:cNvPr id="3035" name="Google Shape;3035;p115"/>
          <p:cNvGrpSpPr/>
          <p:nvPr/>
        </p:nvGrpSpPr>
        <p:grpSpPr>
          <a:xfrm>
            <a:off x="2594163" y="2314000"/>
            <a:ext cx="1152022" cy="633731"/>
            <a:chOff x="6435521" y="1302601"/>
            <a:chExt cx="1900400" cy="1193017"/>
          </a:xfrm>
        </p:grpSpPr>
        <p:cxnSp>
          <p:nvCxnSpPr>
            <p:cNvPr id="3036" name="Google Shape;3036;p115"/>
            <p:cNvCxnSpPr>
              <a:stCxn id="3037" idx="3"/>
              <a:endCxn id="3038" idx="1"/>
            </p:cNvCxnSpPr>
            <p:nvPr/>
          </p:nvCxnSpPr>
          <p:spPr>
            <a:xfrm>
              <a:off x="6998095" y="1544555"/>
              <a:ext cx="300900" cy="0"/>
            </a:xfrm>
            <a:prstGeom prst="straightConnector1">
              <a:avLst/>
            </a:prstGeom>
            <a:noFill/>
            <a:ln w="9525" cap="flat" cmpd="sng">
              <a:solidFill>
                <a:srgbClr val="434343"/>
              </a:solidFill>
              <a:prstDash val="solid"/>
              <a:round/>
              <a:headEnd type="none" w="med" len="med"/>
              <a:tailEnd type="triangle" w="med" len="med"/>
            </a:ln>
          </p:spPr>
        </p:cxnSp>
        <p:cxnSp>
          <p:nvCxnSpPr>
            <p:cNvPr id="3039" name="Google Shape;3039;p115"/>
            <p:cNvCxnSpPr>
              <a:stCxn id="3038" idx="3"/>
              <a:endCxn id="3040" idx="1"/>
            </p:cNvCxnSpPr>
            <p:nvPr/>
          </p:nvCxnSpPr>
          <p:spPr>
            <a:xfrm>
              <a:off x="7432727" y="1544555"/>
              <a:ext cx="312300" cy="0"/>
            </a:xfrm>
            <a:prstGeom prst="straightConnector1">
              <a:avLst/>
            </a:prstGeom>
            <a:noFill/>
            <a:ln w="9525" cap="flat" cmpd="sng">
              <a:solidFill>
                <a:srgbClr val="434343"/>
              </a:solidFill>
              <a:prstDash val="solid"/>
              <a:round/>
              <a:headEnd type="none" w="med" len="med"/>
              <a:tailEnd type="triangle" w="med" len="med"/>
            </a:ln>
          </p:spPr>
        </p:cxnSp>
        <p:cxnSp>
          <p:nvCxnSpPr>
            <p:cNvPr id="3041" name="Google Shape;3041;p115"/>
            <p:cNvCxnSpPr>
              <a:stCxn id="3040" idx="3"/>
              <a:endCxn id="3042" idx="1"/>
            </p:cNvCxnSpPr>
            <p:nvPr/>
          </p:nvCxnSpPr>
          <p:spPr>
            <a:xfrm>
              <a:off x="7878721" y="1544555"/>
              <a:ext cx="323100" cy="0"/>
            </a:xfrm>
            <a:prstGeom prst="straightConnector1">
              <a:avLst/>
            </a:prstGeom>
            <a:noFill/>
            <a:ln w="9525" cap="flat" cmpd="sng">
              <a:solidFill>
                <a:srgbClr val="434343"/>
              </a:solidFill>
              <a:prstDash val="solid"/>
              <a:round/>
              <a:headEnd type="none" w="med" len="med"/>
              <a:tailEnd type="triangle" w="med" len="med"/>
            </a:ln>
          </p:spPr>
        </p:cxnSp>
        <p:cxnSp>
          <p:nvCxnSpPr>
            <p:cNvPr id="3043" name="Google Shape;3043;p115"/>
            <p:cNvCxnSpPr>
              <a:stCxn id="3044" idx="3"/>
              <a:endCxn id="3037" idx="1"/>
            </p:cNvCxnSpPr>
            <p:nvPr/>
          </p:nvCxnSpPr>
          <p:spPr>
            <a:xfrm>
              <a:off x="6569477" y="1542730"/>
              <a:ext cx="294600" cy="1800"/>
            </a:xfrm>
            <a:prstGeom prst="straightConnector1">
              <a:avLst/>
            </a:prstGeom>
            <a:noFill/>
            <a:ln w="9525" cap="flat" cmpd="sng">
              <a:solidFill>
                <a:srgbClr val="434343"/>
              </a:solidFill>
              <a:prstDash val="solid"/>
              <a:round/>
              <a:headEnd type="none" w="med" len="med"/>
              <a:tailEnd type="triangle" w="med" len="med"/>
            </a:ln>
          </p:spPr>
        </p:cxnSp>
        <p:grpSp>
          <p:nvGrpSpPr>
            <p:cNvPr id="3045" name="Google Shape;3045;p115"/>
            <p:cNvGrpSpPr/>
            <p:nvPr/>
          </p:nvGrpSpPr>
          <p:grpSpPr>
            <a:xfrm>
              <a:off x="6435521" y="1302601"/>
              <a:ext cx="1900400" cy="1193017"/>
              <a:chOff x="6435521" y="1302601"/>
              <a:chExt cx="1900400" cy="1193017"/>
            </a:xfrm>
          </p:grpSpPr>
          <p:cxnSp>
            <p:nvCxnSpPr>
              <p:cNvPr id="3046" name="Google Shape;3046;p115"/>
              <p:cNvCxnSpPr>
                <a:stCxn id="3047" idx="0"/>
                <a:endCxn id="3037" idx="2"/>
              </p:cNvCxnSpPr>
              <p:nvPr/>
            </p:nvCxnSpPr>
            <p:spPr>
              <a:xfrm rot="10800000" flipH="1">
                <a:off x="6930567" y="1784958"/>
                <a:ext cx="600" cy="230400"/>
              </a:xfrm>
              <a:prstGeom prst="straightConnector1">
                <a:avLst/>
              </a:prstGeom>
              <a:noFill/>
              <a:ln w="9525" cap="flat" cmpd="sng">
                <a:solidFill>
                  <a:srgbClr val="434343"/>
                </a:solidFill>
                <a:prstDash val="solid"/>
                <a:round/>
                <a:headEnd type="none" w="med" len="med"/>
                <a:tailEnd type="triangle" w="med" len="med"/>
              </a:ln>
            </p:spPr>
          </p:cxnSp>
          <p:cxnSp>
            <p:nvCxnSpPr>
              <p:cNvPr id="3048" name="Google Shape;3048;p115"/>
              <p:cNvCxnSpPr>
                <a:stCxn id="3049" idx="0"/>
                <a:endCxn id="3038" idx="2"/>
              </p:cNvCxnSpPr>
              <p:nvPr/>
            </p:nvCxnSpPr>
            <p:spPr>
              <a:xfrm rot="10800000" flipH="1">
                <a:off x="7365355" y="1784958"/>
                <a:ext cx="600" cy="230400"/>
              </a:xfrm>
              <a:prstGeom prst="straightConnector1">
                <a:avLst/>
              </a:prstGeom>
              <a:noFill/>
              <a:ln w="9525" cap="flat" cmpd="sng">
                <a:solidFill>
                  <a:srgbClr val="434343"/>
                </a:solidFill>
                <a:prstDash val="solid"/>
                <a:round/>
                <a:headEnd type="none" w="med" len="med"/>
                <a:tailEnd type="triangle" w="med" len="med"/>
              </a:ln>
            </p:spPr>
          </p:cxnSp>
          <p:cxnSp>
            <p:nvCxnSpPr>
              <p:cNvPr id="3050" name="Google Shape;3050;p115"/>
              <p:cNvCxnSpPr>
                <a:stCxn id="3051" idx="0"/>
                <a:endCxn id="3040" idx="2"/>
              </p:cNvCxnSpPr>
              <p:nvPr/>
            </p:nvCxnSpPr>
            <p:spPr>
              <a:xfrm rot="10800000" flipH="1">
                <a:off x="7811350" y="1784958"/>
                <a:ext cx="600" cy="230400"/>
              </a:xfrm>
              <a:prstGeom prst="straightConnector1">
                <a:avLst/>
              </a:prstGeom>
              <a:noFill/>
              <a:ln w="9525" cap="flat" cmpd="sng">
                <a:solidFill>
                  <a:srgbClr val="434343"/>
                </a:solidFill>
                <a:prstDash val="solid"/>
                <a:round/>
                <a:headEnd type="none" w="med" len="med"/>
                <a:tailEnd type="triangle" w="med" len="med"/>
              </a:ln>
            </p:spPr>
          </p:cxnSp>
          <p:cxnSp>
            <p:nvCxnSpPr>
              <p:cNvPr id="3052" name="Google Shape;3052;p115"/>
              <p:cNvCxnSpPr>
                <a:stCxn id="3053" idx="0"/>
                <a:endCxn id="3042" idx="2"/>
              </p:cNvCxnSpPr>
              <p:nvPr/>
            </p:nvCxnSpPr>
            <p:spPr>
              <a:xfrm rot="10800000" flipH="1">
                <a:off x="8268550" y="1784958"/>
                <a:ext cx="600" cy="230400"/>
              </a:xfrm>
              <a:prstGeom prst="straightConnector1">
                <a:avLst/>
              </a:prstGeom>
              <a:noFill/>
              <a:ln w="9525" cap="flat" cmpd="sng">
                <a:solidFill>
                  <a:srgbClr val="434343"/>
                </a:solidFill>
                <a:prstDash val="solid"/>
                <a:round/>
                <a:headEnd type="none" w="med" len="med"/>
                <a:tailEnd type="triangle" w="med" len="med"/>
              </a:ln>
            </p:spPr>
          </p:cxnSp>
          <p:grpSp>
            <p:nvGrpSpPr>
              <p:cNvPr id="3054" name="Google Shape;3054;p115"/>
              <p:cNvGrpSpPr/>
              <p:nvPr/>
            </p:nvGrpSpPr>
            <p:grpSpPr>
              <a:xfrm>
                <a:off x="6863589" y="2015358"/>
                <a:ext cx="133956" cy="480260"/>
                <a:chOff x="1083595" y="3302204"/>
                <a:chExt cx="182700" cy="799500"/>
              </a:xfrm>
            </p:grpSpPr>
            <p:sp>
              <p:nvSpPr>
                <p:cNvPr id="3055" name="Google Shape;3055;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115"/>
              <p:cNvGrpSpPr/>
              <p:nvPr/>
            </p:nvGrpSpPr>
            <p:grpSpPr>
              <a:xfrm>
                <a:off x="7298378" y="2015358"/>
                <a:ext cx="133956" cy="480260"/>
                <a:chOff x="1083595" y="3302204"/>
                <a:chExt cx="182700" cy="799500"/>
              </a:xfrm>
            </p:grpSpPr>
            <p:sp>
              <p:nvSpPr>
                <p:cNvPr id="3060" name="Google Shape;3060;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115"/>
              <p:cNvGrpSpPr/>
              <p:nvPr/>
            </p:nvGrpSpPr>
            <p:grpSpPr>
              <a:xfrm>
                <a:off x="7744372" y="2015358"/>
                <a:ext cx="133956" cy="480260"/>
                <a:chOff x="1083595" y="3302204"/>
                <a:chExt cx="182700" cy="799500"/>
              </a:xfrm>
            </p:grpSpPr>
            <p:sp>
              <p:nvSpPr>
                <p:cNvPr id="3065" name="Google Shape;3065;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115"/>
              <p:cNvGrpSpPr/>
              <p:nvPr/>
            </p:nvGrpSpPr>
            <p:grpSpPr>
              <a:xfrm>
                <a:off x="8201572" y="2015358"/>
                <a:ext cx="133956" cy="480260"/>
                <a:chOff x="1083595" y="3302204"/>
                <a:chExt cx="182700" cy="799500"/>
              </a:xfrm>
            </p:grpSpPr>
            <p:sp>
              <p:nvSpPr>
                <p:cNvPr id="3070" name="Google Shape;3070;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115"/>
              <p:cNvGrpSpPr/>
              <p:nvPr/>
            </p:nvGrpSpPr>
            <p:grpSpPr>
              <a:xfrm>
                <a:off x="6435521" y="1302601"/>
                <a:ext cx="133956" cy="480260"/>
                <a:chOff x="1083595" y="3302204"/>
                <a:chExt cx="182700" cy="799500"/>
              </a:xfrm>
            </p:grpSpPr>
            <p:sp>
              <p:nvSpPr>
                <p:cNvPr id="3075" name="Google Shape;3075;p115"/>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5"/>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15"/>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5"/>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115"/>
              <p:cNvGrpSpPr/>
              <p:nvPr/>
            </p:nvGrpSpPr>
            <p:grpSpPr>
              <a:xfrm>
                <a:off x="6864139" y="1304425"/>
                <a:ext cx="133956" cy="480260"/>
                <a:chOff x="1083595" y="3302204"/>
                <a:chExt cx="182700" cy="799500"/>
              </a:xfrm>
            </p:grpSpPr>
            <p:sp>
              <p:nvSpPr>
                <p:cNvPr id="3080" name="Google Shape;3080;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115"/>
              <p:cNvGrpSpPr/>
              <p:nvPr/>
            </p:nvGrpSpPr>
            <p:grpSpPr>
              <a:xfrm>
                <a:off x="7298771" y="1304425"/>
                <a:ext cx="133956" cy="480260"/>
                <a:chOff x="1083595" y="3302204"/>
                <a:chExt cx="182700" cy="799500"/>
              </a:xfrm>
            </p:grpSpPr>
            <p:sp>
              <p:nvSpPr>
                <p:cNvPr id="3085" name="Google Shape;3085;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115"/>
              <p:cNvGrpSpPr/>
              <p:nvPr/>
            </p:nvGrpSpPr>
            <p:grpSpPr>
              <a:xfrm>
                <a:off x="7744765" y="1304425"/>
                <a:ext cx="133956" cy="480260"/>
                <a:chOff x="1083595" y="3302204"/>
                <a:chExt cx="182700" cy="799500"/>
              </a:xfrm>
            </p:grpSpPr>
            <p:sp>
              <p:nvSpPr>
                <p:cNvPr id="3090" name="Google Shape;3090;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115"/>
              <p:cNvGrpSpPr/>
              <p:nvPr/>
            </p:nvGrpSpPr>
            <p:grpSpPr>
              <a:xfrm>
                <a:off x="8201965" y="1304425"/>
                <a:ext cx="133956" cy="480260"/>
                <a:chOff x="1083595" y="3302204"/>
                <a:chExt cx="182700" cy="799500"/>
              </a:xfrm>
            </p:grpSpPr>
            <p:sp>
              <p:nvSpPr>
                <p:cNvPr id="3095" name="Google Shape;3095;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99" name="Google Shape;3099;p115"/>
          <p:cNvGrpSpPr/>
          <p:nvPr/>
        </p:nvGrpSpPr>
        <p:grpSpPr>
          <a:xfrm>
            <a:off x="6824843" y="2269282"/>
            <a:ext cx="1053074" cy="723173"/>
            <a:chOff x="6480351" y="1465790"/>
            <a:chExt cx="1595325" cy="1509440"/>
          </a:xfrm>
        </p:grpSpPr>
        <p:pic>
          <p:nvPicPr>
            <p:cNvPr id="3100" name="Google Shape;3100;p115"/>
            <p:cNvPicPr preferRelativeResize="0"/>
            <p:nvPr/>
          </p:nvPicPr>
          <p:blipFill rotWithShape="1">
            <a:blip r:embed="rId5">
              <a:alphaModFix/>
            </a:blip>
            <a:srcRect t="38108" b="37058"/>
            <a:stretch/>
          </p:blipFill>
          <p:spPr>
            <a:xfrm>
              <a:off x="6480351" y="1956724"/>
              <a:ext cx="1595325" cy="523500"/>
            </a:xfrm>
            <a:prstGeom prst="rect">
              <a:avLst/>
            </a:prstGeom>
            <a:noFill/>
            <a:ln>
              <a:noFill/>
            </a:ln>
          </p:spPr>
        </p:pic>
        <p:grpSp>
          <p:nvGrpSpPr>
            <p:cNvPr id="3101" name="Google Shape;3101;p115"/>
            <p:cNvGrpSpPr/>
            <p:nvPr/>
          </p:nvGrpSpPr>
          <p:grpSpPr>
            <a:xfrm>
              <a:off x="6558789" y="2494970"/>
              <a:ext cx="133956" cy="480260"/>
              <a:chOff x="1083595" y="3302204"/>
              <a:chExt cx="182700" cy="799500"/>
            </a:xfrm>
          </p:grpSpPr>
          <p:sp>
            <p:nvSpPr>
              <p:cNvPr id="3102" name="Google Shape;3102;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115"/>
            <p:cNvGrpSpPr/>
            <p:nvPr/>
          </p:nvGrpSpPr>
          <p:grpSpPr>
            <a:xfrm>
              <a:off x="6993578" y="2494970"/>
              <a:ext cx="133956" cy="480260"/>
              <a:chOff x="1083595" y="3302204"/>
              <a:chExt cx="182700" cy="799500"/>
            </a:xfrm>
          </p:grpSpPr>
          <p:sp>
            <p:nvSpPr>
              <p:cNvPr id="3108" name="Google Shape;3108;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3" name="Google Shape;3113;p115"/>
            <p:cNvGrpSpPr/>
            <p:nvPr/>
          </p:nvGrpSpPr>
          <p:grpSpPr>
            <a:xfrm>
              <a:off x="7439572" y="2494970"/>
              <a:ext cx="133956" cy="480260"/>
              <a:chOff x="1083595" y="3302204"/>
              <a:chExt cx="182700" cy="799500"/>
            </a:xfrm>
          </p:grpSpPr>
          <p:sp>
            <p:nvSpPr>
              <p:cNvPr id="3114" name="Google Shape;3114;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115"/>
            <p:cNvGrpSpPr/>
            <p:nvPr/>
          </p:nvGrpSpPr>
          <p:grpSpPr>
            <a:xfrm>
              <a:off x="7863154" y="2494970"/>
              <a:ext cx="133956" cy="480260"/>
              <a:chOff x="1083595" y="3302204"/>
              <a:chExt cx="182700" cy="799500"/>
            </a:xfrm>
          </p:grpSpPr>
          <p:sp>
            <p:nvSpPr>
              <p:cNvPr id="3120" name="Google Shape;3120;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115"/>
            <p:cNvGrpSpPr/>
            <p:nvPr/>
          </p:nvGrpSpPr>
          <p:grpSpPr>
            <a:xfrm>
              <a:off x="6536928" y="1465790"/>
              <a:ext cx="133956" cy="480260"/>
              <a:chOff x="1083595" y="3302204"/>
              <a:chExt cx="182700" cy="799500"/>
            </a:xfrm>
          </p:grpSpPr>
          <p:sp>
            <p:nvSpPr>
              <p:cNvPr id="3126" name="Google Shape;3126;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115"/>
            <p:cNvGrpSpPr/>
            <p:nvPr/>
          </p:nvGrpSpPr>
          <p:grpSpPr>
            <a:xfrm>
              <a:off x="6982765" y="1465790"/>
              <a:ext cx="133956" cy="480260"/>
              <a:chOff x="1083595" y="3302204"/>
              <a:chExt cx="182700" cy="799500"/>
            </a:xfrm>
          </p:grpSpPr>
          <p:sp>
            <p:nvSpPr>
              <p:cNvPr id="3132" name="Google Shape;3132;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115"/>
            <p:cNvGrpSpPr/>
            <p:nvPr/>
          </p:nvGrpSpPr>
          <p:grpSpPr>
            <a:xfrm>
              <a:off x="7428759" y="1465790"/>
              <a:ext cx="133956" cy="480260"/>
              <a:chOff x="1083595" y="3302204"/>
              <a:chExt cx="182700" cy="799500"/>
            </a:xfrm>
          </p:grpSpPr>
          <p:sp>
            <p:nvSpPr>
              <p:cNvPr id="3138" name="Google Shape;3138;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3" name="Google Shape;3143;p115"/>
            <p:cNvGrpSpPr/>
            <p:nvPr/>
          </p:nvGrpSpPr>
          <p:grpSpPr>
            <a:xfrm>
              <a:off x="7874753" y="1465790"/>
              <a:ext cx="133956" cy="480260"/>
              <a:chOff x="1083595" y="3302204"/>
              <a:chExt cx="182700" cy="799500"/>
            </a:xfrm>
          </p:grpSpPr>
          <p:sp>
            <p:nvSpPr>
              <p:cNvPr id="3144" name="Google Shape;3144;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9" name="Google Shape;3149;p115"/>
          <p:cNvGrpSpPr/>
          <p:nvPr/>
        </p:nvGrpSpPr>
        <p:grpSpPr>
          <a:xfrm>
            <a:off x="4574724" y="2241344"/>
            <a:ext cx="1251696" cy="779022"/>
            <a:chOff x="6130721" y="1237190"/>
            <a:chExt cx="2289967" cy="1509440"/>
          </a:xfrm>
        </p:grpSpPr>
        <p:sp>
          <p:nvSpPr>
            <p:cNvPr id="3150" name="Google Shape;3150;p115"/>
            <p:cNvSpPr/>
            <p:nvPr/>
          </p:nvSpPr>
          <p:spPr>
            <a:xfrm>
              <a:off x="6130876"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5"/>
            <p:cNvSpPr/>
            <p:nvPr/>
          </p:nvSpPr>
          <p:spPr>
            <a:xfrm>
              <a:off x="6567754"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5"/>
            <p:cNvSpPr/>
            <p:nvPr/>
          </p:nvSpPr>
          <p:spPr>
            <a:xfrm>
              <a:off x="7004631"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5"/>
            <p:cNvSpPr/>
            <p:nvPr/>
          </p:nvSpPr>
          <p:spPr>
            <a:xfrm>
              <a:off x="7441509"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4" name="Google Shape;3154;p115"/>
            <p:cNvGrpSpPr/>
            <p:nvPr/>
          </p:nvGrpSpPr>
          <p:grpSpPr>
            <a:xfrm>
              <a:off x="6558789" y="2266370"/>
              <a:ext cx="133956" cy="480260"/>
              <a:chOff x="1083595" y="3302204"/>
              <a:chExt cx="182700" cy="799500"/>
            </a:xfrm>
          </p:grpSpPr>
          <p:sp>
            <p:nvSpPr>
              <p:cNvPr id="3155" name="Google Shape;3155;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115"/>
            <p:cNvGrpSpPr/>
            <p:nvPr/>
          </p:nvGrpSpPr>
          <p:grpSpPr>
            <a:xfrm>
              <a:off x="6993578" y="2266370"/>
              <a:ext cx="133956" cy="480260"/>
              <a:chOff x="1083595" y="3302204"/>
              <a:chExt cx="182700" cy="799500"/>
            </a:xfrm>
          </p:grpSpPr>
          <p:sp>
            <p:nvSpPr>
              <p:cNvPr id="3161" name="Google Shape;3161;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115"/>
            <p:cNvGrpSpPr/>
            <p:nvPr/>
          </p:nvGrpSpPr>
          <p:grpSpPr>
            <a:xfrm>
              <a:off x="7428366" y="2266370"/>
              <a:ext cx="133956" cy="480260"/>
              <a:chOff x="1083595" y="3302204"/>
              <a:chExt cx="182700" cy="799500"/>
            </a:xfrm>
          </p:grpSpPr>
          <p:sp>
            <p:nvSpPr>
              <p:cNvPr id="3167" name="Google Shape;3167;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115"/>
            <p:cNvGrpSpPr/>
            <p:nvPr/>
          </p:nvGrpSpPr>
          <p:grpSpPr>
            <a:xfrm>
              <a:off x="7863154" y="2266370"/>
              <a:ext cx="133956" cy="480260"/>
              <a:chOff x="1083595" y="3302204"/>
              <a:chExt cx="182700" cy="799500"/>
            </a:xfrm>
          </p:grpSpPr>
          <p:sp>
            <p:nvSpPr>
              <p:cNvPr id="3173" name="Google Shape;3173;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115"/>
            <p:cNvGrpSpPr/>
            <p:nvPr/>
          </p:nvGrpSpPr>
          <p:grpSpPr>
            <a:xfrm>
              <a:off x="6130721" y="2259583"/>
              <a:ext cx="133956" cy="480260"/>
              <a:chOff x="1083595" y="3302204"/>
              <a:chExt cx="182700" cy="799500"/>
            </a:xfrm>
          </p:grpSpPr>
          <p:sp>
            <p:nvSpPr>
              <p:cNvPr id="3179" name="Google Shape;3179;p115"/>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5"/>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5"/>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5"/>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115"/>
            <p:cNvGrpSpPr/>
            <p:nvPr/>
          </p:nvGrpSpPr>
          <p:grpSpPr>
            <a:xfrm>
              <a:off x="8286733" y="2259583"/>
              <a:ext cx="133956" cy="480260"/>
              <a:chOff x="1083595" y="3302204"/>
              <a:chExt cx="182700" cy="799500"/>
            </a:xfrm>
          </p:grpSpPr>
          <p:sp>
            <p:nvSpPr>
              <p:cNvPr id="3185" name="Google Shape;3185;p115"/>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5"/>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5"/>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5"/>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115"/>
            <p:cNvGrpSpPr/>
            <p:nvPr/>
          </p:nvGrpSpPr>
          <p:grpSpPr>
            <a:xfrm>
              <a:off x="6536928" y="1237190"/>
              <a:ext cx="133956" cy="480260"/>
              <a:chOff x="1083595" y="3302204"/>
              <a:chExt cx="182700" cy="799500"/>
            </a:xfrm>
          </p:grpSpPr>
          <p:sp>
            <p:nvSpPr>
              <p:cNvPr id="3191" name="Google Shape;3191;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115"/>
            <p:cNvGrpSpPr/>
            <p:nvPr/>
          </p:nvGrpSpPr>
          <p:grpSpPr>
            <a:xfrm>
              <a:off x="6982765" y="1237190"/>
              <a:ext cx="133956" cy="480260"/>
              <a:chOff x="1083595" y="3302204"/>
              <a:chExt cx="182700" cy="799500"/>
            </a:xfrm>
          </p:grpSpPr>
          <p:sp>
            <p:nvSpPr>
              <p:cNvPr id="3197" name="Google Shape;3197;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115"/>
            <p:cNvGrpSpPr/>
            <p:nvPr/>
          </p:nvGrpSpPr>
          <p:grpSpPr>
            <a:xfrm>
              <a:off x="7428759" y="1237190"/>
              <a:ext cx="133956" cy="480260"/>
              <a:chOff x="1083595" y="3302204"/>
              <a:chExt cx="182700" cy="799500"/>
            </a:xfrm>
          </p:grpSpPr>
          <p:sp>
            <p:nvSpPr>
              <p:cNvPr id="3203" name="Google Shape;3203;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115"/>
            <p:cNvGrpSpPr/>
            <p:nvPr/>
          </p:nvGrpSpPr>
          <p:grpSpPr>
            <a:xfrm>
              <a:off x="7874753" y="1237190"/>
              <a:ext cx="133956" cy="480260"/>
              <a:chOff x="1083595" y="3302204"/>
              <a:chExt cx="182700" cy="799500"/>
            </a:xfrm>
          </p:grpSpPr>
          <p:sp>
            <p:nvSpPr>
              <p:cNvPr id="3209" name="Google Shape;3209;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214" name="Google Shape;3214;p115"/>
          <p:cNvPicPr preferRelativeResize="0"/>
          <p:nvPr/>
        </p:nvPicPr>
        <p:blipFill>
          <a:blip r:embed="rId6">
            <a:alphaModFix/>
          </a:blip>
          <a:stretch>
            <a:fillRect/>
          </a:stretch>
        </p:blipFill>
        <p:spPr>
          <a:xfrm>
            <a:off x="6683503" y="3132925"/>
            <a:ext cx="1335772" cy="238775"/>
          </a:xfrm>
          <a:prstGeom prst="rect">
            <a:avLst/>
          </a:prstGeom>
          <a:noFill/>
          <a:ln>
            <a:noFill/>
          </a:ln>
        </p:spPr>
      </p:pic>
      <p:pic>
        <p:nvPicPr>
          <p:cNvPr id="3215" name="Google Shape;3215;p115"/>
          <p:cNvPicPr preferRelativeResize="0"/>
          <p:nvPr/>
        </p:nvPicPr>
        <p:blipFill>
          <a:blip r:embed="rId7">
            <a:alphaModFix/>
          </a:blip>
          <a:stretch>
            <a:fillRect/>
          </a:stretch>
        </p:blipFill>
        <p:spPr>
          <a:xfrm>
            <a:off x="4304338" y="3132925"/>
            <a:ext cx="1735965" cy="238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99"/>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9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69</a:t>
            </a:fld>
            <a:endParaRPr/>
          </a:p>
        </p:txBody>
      </p:sp>
      <p:sp>
        <p:nvSpPr>
          <p:cNvPr id="2463" name="Google Shape;2463;p99"/>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443" name="Google Shape;2443;p99"/>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444" name="Google Shape;2444;p99"/>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445" name="Google Shape;2445;p99"/>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446" name="Google Shape;2446;p99"/>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447" name="Google Shape;2447;p99"/>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448" name="Google Shape;2448;p99"/>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449" name="Google Shape;2449;p99"/>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450" name="Google Shape;2450;p99"/>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451" name="Google Shape;2451;p99"/>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452" name="Google Shape;2452;p99"/>
          <p:cNvCxnSpPr>
            <a:endCxn id="2444"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454" name="Google Shape;2454;p99"/>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455" name="Google Shape;2455;p99"/>
          <p:cNvCxnSpPr>
            <a:stCxn id="2454" idx="3"/>
            <a:endCxn id="2441"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456" name="Google Shape;2456;p99"/>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9"/>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8" name="Google Shape;2458;p99"/>
          <p:cNvCxnSpPr>
            <a:stCxn id="2459" idx="3"/>
            <a:endCxn id="2457"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2460" name="Google Shape;2460;p99"/>
          <p:cNvCxnSpPr>
            <a:stCxn id="2461" idx="3"/>
            <a:endCxn id="2456"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459" name="Google Shape;2459;p99"/>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chemeClr val="accent3"/>
                </a:solidFill>
                <a:latin typeface="Proxima Nova"/>
                <a:ea typeface="Proxima Nova"/>
                <a:cs typeface="Proxima Nova"/>
                <a:sym typeface="Proxima Nova"/>
              </a:rPr>
              <a:t>Sequence Interaction:</a:t>
            </a:r>
            <a:endParaRPr b="1" dirty="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dirty="0">
                <a:solidFill>
                  <a:schemeClr val="accent3"/>
                </a:solidFill>
                <a:latin typeface="Proxima Nova"/>
                <a:ea typeface="Proxima Nova"/>
                <a:cs typeface="Proxima Nova"/>
                <a:sym typeface="Proxima Nova"/>
              </a:rPr>
              <a:t>Matching text with question</a:t>
            </a:r>
            <a:endParaRPr dirty="0">
              <a:solidFill>
                <a:schemeClr val="accent3"/>
              </a:solidFill>
              <a:latin typeface="Proxima Nova"/>
              <a:ea typeface="Proxima Nova"/>
              <a:cs typeface="Proxima Nova"/>
              <a:sym typeface="Proxima Nova"/>
            </a:endParaRPr>
          </a:p>
        </p:txBody>
      </p:sp>
      <p:sp>
        <p:nvSpPr>
          <p:cNvPr id="2461" name="Google Shape;2461;p99"/>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462" name="Google Shape;2462;p99"/>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1;p79">
            <a:extLst>
              <a:ext uri="{FF2B5EF4-FFF2-40B4-BE49-F238E27FC236}">
                <a16:creationId xmlns:a16="http://schemas.microsoft.com/office/drawing/2014/main" id="{3A2D4EC7-49E7-F748-BB6A-E9FEF363B30B}"/>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7" name="Google Shape;87;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84" name="Google Shape;84;p1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pic>
        <p:nvPicPr>
          <p:cNvPr id="85" name="Google Shape;85;p16"/>
          <p:cNvPicPr preferRelativeResize="0"/>
          <p:nvPr/>
        </p:nvPicPr>
        <p:blipFill rotWithShape="1">
          <a:blip r:embed="rId3">
            <a:alphaModFix/>
          </a:blip>
          <a:srcRect b="37386"/>
          <a:stretch/>
        </p:blipFill>
        <p:spPr>
          <a:xfrm>
            <a:off x="0" y="0"/>
            <a:ext cx="9144000" cy="4876799"/>
          </a:xfrm>
          <a:prstGeom prst="rect">
            <a:avLst/>
          </a:prstGeom>
          <a:noFill/>
          <a:ln>
            <a:noFill/>
          </a:ln>
        </p:spPr>
      </p:pic>
      <p:sp>
        <p:nvSpPr>
          <p:cNvPr id="86" name="Google Shape;86;p16"/>
          <p:cNvSpPr/>
          <p:nvPr/>
        </p:nvSpPr>
        <p:spPr>
          <a:xfrm>
            <a:off x="110625" y="129050"/>
            <a:ext cx="8839800" cy="9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b="1"/>
              <a:t>BUT THERE HAS BEEN A LOT OF PROGRESS AND MACHINE READING RESEARCH ACTIVITY HAS SKYROCKETED</a:t>
            </a:r>
            <a:endParaRPr sz="2300"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10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Modelling sequence interactions </a:t>
            </a:r>
            <a:endParaRPr dirty="0"/>
          </a:p>
        </p:txBody>
      </p:sp>
      <p:sp>
        <p:nvSpPr>
          <p:cNvPr id="2469" name="Google Shape;2469;p100"/>
          <p:cNvSpPr txBox="1">
            <a:spLocks noGrp="1"/>
          </p:cNvSpPr>
          <p:nvPr>
            <p:ph type="body" idx="4294967295"/>
          </p:nvPr>
        </p:nvSpPr>
        <p:spPr>
          <a:xfrm>
            <a:off x="554181" y="1383434"/>
            <a:ext cx="8070850" cy="2278063"/>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dirty="0"/>
              <a:t>Why? </a:t>
            </a:r>
            <a:r>
              <a:rPr lang="en-GB" sz="1600" dirty="0"/>
              <a:t>QA requires matching between question and text.</a:t>
            </a:r>
            <a:endParaRPr sz="1600" dirty="0"/>
          </a:p>
          <a:p>
            <a:pPr marL="914400" lvl="1" indent="-330200" algn="l" rtl="0">
              <a:spcBef>
                <a:spcPts val="0"/>
              </a:spcBef>
              <a:spcAft>
                <a:spcPts val="0"/>
              </a:spcAft>
              <a:buSzPts val="1600"/>
              <a:buChar char="○"/>
            </a:pPr>
            <a:r>
              <a:rPr lang="en-GB" sz="1600" dirty="0"/>
              <a:t>condition text representation on question (and vice versa)</a:t>
            </a:r>
          </a:p>
          <a:p>
            <a:pPr marL="914400" lvl="1" indent="-330200" algn="l" rtl="0">
              <a:spcBef>
                <a:spcPts val="0"/>
              </a:spcBef>
              <a:spcAft>
                <a:spcPts val="0"/>
              </a:spcAft>
              <a:buSzPts val="1600"/>
              <a:buChar char="○"/>
            </a:pPr>
            <a:endParaRPr sz="1600" dirty="0"/>
          </a:p>
          <a:p>
            <a:pPr marL="457200" lvl="0" indent="-330200" algn="l" rtl="0">
              <a:spcBef>
                <a:spcPts val="0"/>
              </a:spcBef>
              <a:spcAft>
                <a:spcPts val="0"/>
              </a:spcAft>
              <a:buSzPts val="1600"/>
              <a:buChar char="●"/>
            </a:pPr>
            <a:r>
              <a:rPr lang="en-GB" sz="1600" b="1" dirty="0"/>
              <a:t>“Naive approach”</a:t>
            </a:r>
            <a:r>
              <a:rPr lang="en-GB" sz="1600" dirty="0"/>
              <a:t>: concatenation</a:t>
            </a:r>
            <a:endParaRPr sz="1600" dirty="0"/>
          </a:p>
          <a:p>
            <a:pPr marL="914400" lvl="1" indent="-330200" algn="l" rtl="0">
              <a:spcBef>
                <a:spcPts val="0"/>
              </a:spcBef>
              <a:spcAft>
                <a:spcPts val="0"/>
              </a:spcAft>
              <a:buSzPts val="1600"/>
              <a:buChar char="○"/>
            </a:pPr>
            <a:r>
              <a:rPr lang="en-GB" sz="1600" dirty="0"/>
              <a:t>append question after text, use RNN with longer sequence</a:t>
            </a:r>
          </a:p>
          <a:p>
            <a:pPr marL="914400" lvl="1" indent="-330200" algn="l" rtl="0">
              <a:spcBef>
                <a:spcPts val="0"/>
              </a:spcBef>
              <a:spcAft>
                <a:spcPts val="0"/>
              </a:spcAft>
              <a:buSzPts val="1600"/>
              <a:buChar char="○"/>
            </a:pPr>
            <a:endParaRPr sz="1600" dirty="0"/>
          </a:p>
          <a:p>
            <a:pPr marL="457200" lvl="0" indent="-330200" algn="l" rtl="0">
              <a:spcBef>
                <a:spcPts val="0"/>
              </a:spcBef>
              <a:spcAft>
                <a:spcPts val="0"/>
              </a:spcAft>
              <a:buSzPts val="1600"/>
              <a:buChar char="●"/>
            </a:pPr>
            <a:r>
              <a:rPr lang="en-GB" sz="1600" b="1" dirty="0"/>
              <a:t>Problem with naive approach:</a:t>
            </a:r>
            <a:endParaRPr sz="1600" b="1" dirty="0"/>
          </a:p>
          <a:p>
            <a:pPr marL="914400" lvl="1" indent="-330200" algn="l" rtl="0">
              <a:spcBef>
                <a:spcPts val="0"/>
              </a:spcBef>
              <a:spcAft>
                <a:spcPts val="0"/>
              </a:spcAft>
              <a:buSzPts val="1600"/>
              <a:buChar char="○"/>
            </a:pPr>
            <a:r>
              <a:rPr lang="en-GB" sz="1600" dirty="0"/>
              <a:t>Long range dependencies: Many recurrent steps between answer and question → dilution of signal </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6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6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10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71</a:t>
            </a:fld>
            <a:endParaRPr/>
          </a:p>
        </p:txBody>
      </p:sp>
      <p:sp>
        <p:nvSpPr>
          <p:cNvPr id="2544" name="Google Shape;2544;p102"/>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Modelling sequence </a:t>
            </a:r>
            <a:r>
              <a:rPr lang="en-GB" dirty="0"/>
              <a:t>interactions </a:t>
            </a:r>
            <a:endParaRPr dirty="0"/>
          </a:p>
        </p:txBody>
      </p:sp>
      <p:pic>
        <p:nvPicPr>
          <p:cNvPr id="2533" name="Google Shape;2533;p102"/>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534" name="Google Shape;2534;p102"/>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535" name="Google Shape;2535;p102"/>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536" name="Google Shape;2536;p102"/>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537" name="Google Shape;2537;p102"/>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538" name="Google Shape;2538;p102"/>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539" name="Google Shape;2539;p102"/>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540" name="Google Shape;2540;p102"/>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541" name="Google Shape;2541;p102"/>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542" name="Google Shape;2542;p102"/>
          <p:cNvCxnSpPr>
            <a:endCxn id="2534"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545" name="Google Shape;2545;p102"/>
          <p:cNvSpPr txBox="1"/>
          <p:nvPr/>
        </p:nvSpPr>
        <p:spPr>
          <a:xfrm>
            <a:off x="271775" y="2428925"/>
            <a:ext cx="3026400" cy="1381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a:solidFill>
                  <a:srgbClr val="FF9900"/>
                </a:solidFill>
                <a:latin typeface="Proxima Nova"/>
                <a:ea typeface="Proxima Nova"/>
                <a:cs typeface="Proxima Nova"/>
                <a:sym typeface="Proxima Nova"/>
              </a:rPr>
              <a:t>attention-weighted sum of contextualised word representations</a:t>
            </a:r>
            <a:endParaRPr sz="1800">
              <a:solidFill>
                <a:srgbClr val="FF9900"/>
              </a:solidFill>
              <a:latin typeface="Proxima Nova"/>
              <a:ea typeface="Proxima Nova"/>
              <a:cs typeface="Proxima Nova"/>
              <a:sym typeface="Proxima Nova"/>
            </a:endParaRPr>
          </a:p>
        </p:txBody>
      </p:sp>
      <p:sp>
        <p:nvSpPr>
          <p:cNvPr id="2546" name="Google Shape;2546;p102"/>
          <p:cNvSpPr txBox="1"/>
          <p:nvPr/>
        </p:nvSpPr>
        <p:spPr>
          <a:xfrm>
            <a:off x="603875" y="1202675"/>
            <a:ext cx="2694300" cy="1041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a:solidFill>
                  <a:schemeClr val="dk2"/>
                </a:solidFill>
                <a:latin typeface="Proxima Nova"/>
                <a:ea typeface="Proxima Nova"/>
                <a:cs typeface="Proxima Nova"/>
                <a:sym typeface="Proxima Nova"/>
              </a:rPr>
              <a:t>Combination of question and text representation</a:t>
            </a:r>
            <a:endParaRPr sz="1800">
              <a:solidFill>
                <a:schemeClr val="dk2"/>
              </a:solidFill>
              <a:latin typeface="Proxima Nova"/>
              <a:ea typeface="Proxima Nova"/>
              <a:cs typeface="Proxima Nova"/>
              <a:sym typeface="Proxima Nova"/>
            </a:endParaRPr>
          </a:p>
        </p:txBody>
      </p:sp>
      <p:cxnSp>
        <p:nvCxnSpPr>
          <p:cNvPr id="2547" name="Google Shape;2547;p102"/>
          <p:cNvCxnSpPr>
            <a:stCxn id="2546" idx="3"/>
          </p:cNvCxnSpPr>
          <p:nvPr/>
        </p:nvCxnSpPr>
        <p:spPr>
          <a:xfrm>
            <a:off x="3298175" y="1723325"/>
            <a:ext cx="2833500" cy="276900"/>
          </a:xfrm>
          <a:prstGeom prst="straightConnector1">
            <a:avLst/>
          </a:prstGeom>
          <a:noFill/>
          <a:ln w="19050" cap="flat" cmpd="sng">
            <a:solidFill>
              <a:schemeClr val="dk2"/>
            </a:solidFill>
            <a:prstDash val="dash"/>
            <a:round/>
            <a:headEnd type="none" w="med" len="med"/>
            <a:tailEnd type="none" w="med" len="med"/>
          </a:ln>
        </p:spPr>
      </p:cxnSp>
      <p:cxnSp>
        <p:nvCxnSpPr>
          <p:cNvPr id="2548" name="Google Shape;2548;p102"/>
          <p:cNvCxnSpPr/>
          <p:nvPr/>
        </p:nvCxnSpPr>
        <p:spPr>
          <a:xfrm rot="10800000" flipH="1">
            <a:off x="2571750" y="2452625"/>
            <a:ext cx="2262300" cy="750300"/>
          </a:xfrm>
          <a:prstGeom prst="straightConnector1">
            <a:avLst/>
          </a:prstGeom>
          <a:noFill/>
          <a:ln w="19050" cap="flat" cmpd="sng">
            <a:solidFill>
              <a:srgbClr val="FF9900"/>
            </a:solidFill>
            <a:prstDash val="dash"/>
            <a:round/>
            <a:headEnd type="none" w="med" len="med"/>
            <a:tailEnd type="none" w="med" len="med"/>
          </a:ln>
        </p:spPr>
      </p:cxnSp>
      <p:sp>
        <p:nvSpPr>
          <p:cNvPr id="19" name="Google Shape;1831;p79">
            <a:extLst>
              <a:ext uri="{FF2B5EF4-FFF2-40B4-BE49-F238E27FC236}">
                <a16:creationId xmlns:a16="http://schemas.microsoft.com/office/drawing/2014/main" id="{DF5804B0-EA12-714B-8606-10D90DF7059A}"/>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10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Modelling sequence interactions: Attention</a:t>
            </a:r>
            <a:endParaRPr dirty="0"/>
          </a:p>
        </p:txBody>
      </p:sp>
      <p:sp>
        <p:nvSpPr>
          <p:cNvPr id="2475" name="Google Shape;2475;p101"/>
          <p:cNvSpPr txBox="1">
            <a:spLocks noGrp="1"/>
          </p:cNvSpPr>
          <p:nvPr>
            <p:ph type="body" idx="4294967295"/>
          </p:nvPr>
        </p:nvSpPr>
        <p:spPr>
          <a:xfrm>
            <a:off x="0" y="1203325"/>
            <a:ext cx="7694613" cy="64135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accent3"/>
              </a:buClr>
              <a:buSzPts val="1600"/>
              <a:buFont typeface="Proxima Nova"/>
              <a:buChar char="●"/>
            </a:pPr>
            <a:r>
              <a:rPr lang="en-GB" sz="1600" b="1" dirty="0"/>
              <a:t>Attention: </a:t>
            </a:r>
            <a:r>
              <a:rPr lang="en-GB" sz="1600" dirty="0"/>
              <a:t>relevance-weighted pooling of vectors across sequence</a:t>
            </a:r>
            <a:endParaRPr sz="1600" dirty="0"/>
          </a:p>
        </p:txBody>
      </p:sp>
      <p:grpSp>
        <p:nvGrpSpPr>
          <p:cNvPr id="2476" name="Google Shape;2476;p101"/>
          <p:cNvGrpSpPr/>
          <p:nvPr/>
        </p:nvGrpSpPr>
        <p:grpSpPr>
          <a:xfrm>
            <a:off x="1121650" y="2571754"/>
            <a:ext cx="4155450" cy="2336146"/>
            <a:chOff x="1121650" y="2571754"/>
            <a:chExt cx="4155450" cy="2336146"/>
          </a:xfrm>
        </p:grpSpPr>
        <p:sp>
          <p:nvSpPr>
            <p:cNvPr id="2477" name="Google Shape;2477;p101"/>
            <p:cNvSpPr/>
            <p:nvPr/>
          </p:nvSpPr>
          <p:spPr>
            <a:xfrm>
              <a:off x="2024200" y="4583300"/>
              <a:ext cx="32529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 …   “move           from           Gospić            to           Prague    ...</a:t>
              </a:r>
              <a:endParaRPr sz="800"/>
            </a:p>
          </p:txBody>
        </p:sp>
        <p:grpSp>
          <p:nvGrpSpPr>
            <p:cNvPr id="2478" name="Google Shape;2478;p101"/>
            <p:cNvGrpSpPr/>
            <p:nvPr/>
          </p:nvGrpSpPr>
          <p:grpSpPr>
            <a:xfrm>
              <a:off x="4565370" y="3679354"/>
              <a:ext cx="182700" cy="799500"/>
              <a:chOff x="2139320" y="2205629"/>
              <a:chExt cx="182700" cy="799500"/>
            </a:xfrm>
          </p:grpSpPr>
          <p:sp>
            <p:nvSpPr>
              <p:cNvPr id="2479" name="Google Shape;2479;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4" name="Google Shape;2484;p101"/>
            <p:cNvSpPr txBox="1"/>
            <p:nvPr/>
          </p:nvSpPr>
          <p:spPr>
            <a:xfrm>
              <a:off x="1121650" y="3893025"/>
              <a:ext cx="10899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representations</a:t>
              </a:r>
              <a:endParaRPr sz="1000" i="1"/>
            </a:p>
          </p:txBody>
        </p:sp>
        <p:grpSp>
          <p:nvGrpSpPr>
            <p:cNvPr id="2485" name="Google Shape;2485;p101"/>
            <p:cNvGrpSpPr/>
            <p:nvPr/>
          </p:nvGrpSpPr>
          <p:grpSpPr>
            <a:xfrm>
              <a:off x="4031970" y="3679354"/>
              <a:ext cx="182700" cy="799500"/>
              <a:chOff x="2139320" y="2205629"/>
              <a:chExt cx="182700" cy="799500"/>
            </a:xfrm>
          </p:grpSpPr>
          <p:sp>
            <p:nvSpPr>
              <p:cNvPr id="2486" name="Google Shape;2486;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101"/>
            <p:cNvGrpSpPr/>
            <p:nvPr/>
          </p:nvGrpSpPr>
          <p:grpSpPr>
            <a:xfrm>
              <a:off x="3490995" y="3679354"/>
              <a:ext cx="182700" cy="799500"/>
              <a:chOff x="2139320" y="2205629"/>
              <a:chExt cx="182700" cy="799500"/>
            </a:xfrm>
          </p:grpSpPr>
          <p:sp>
            <p:nvSpPr>
              <p:cNvPr id="2492" name="Google Shape;2492;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101"/>
            <p:cNvGrpSpPr/>
            <p:nvPr/>
          </p:nvGrpSpPr>
          <p:grpSpPr>
            <a:xfrm>
              <a:off x="2934420" y="3679354"/>
              <a:ext cx="182700" cy="799500"/>
              <a:chOff x="2139320" y="2205629"/>
              <a:chExt cx="182700" cy="799500"/>
            </a:xfrm>
          </p:grpSpPr>
          <p:sp>
            <p:nvSpPr>
              <p:cNvPr id="2498" name="Google Shape;2498;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101"/>
            <p:cNvGrpSpPr/>
            <p:nvPr/>
          </p:nvGrpSpPr>
          <p:grpSpPr>
            <a:xfrm>
              <a:off x="2401020" y="3679354"/>
              <a:ext cx="182700" cy="799500"/>
              <a:chOff x="2139320" y="2205629"/>
              <a:chExt cx="182700" cy="799500"/>
            </a:xfrm>
          </p:grpSpPr>
          <p:sp>
            <p:nvSpPr>
              <p:cNvPr id="2504" name="Google Shape;2504;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101"/>
            <p:cNvGrpSpPr/>
            <p:nvPr/>
          </p:nvGrpSpPr>
          <p:grpSpPr>
            <a:xfrm>
              <a:off x="3490995" y="2571754"/>
              <a:ext cx="182700" cy="799500"/>
              <a:chOff x="2139320" y="2205629"/>
              <a:chExt cx="182700" cy="799500"/>
            </a:xfrm>
          </p:grpSpPr>
          <p:sp>
            <p:nvSpPr>
              <p:cNvPr id="2510" name="Google Shape;2510;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15" name="Google Shape;2515;p101"/>
            <p:cNvCxnSpPr>
              <a:stCxn id="2508" idx="0"/>
              <a:endCxn id="2514" idx="2"/>
            </p:cNvCxnSpPr>
            <p:nvPr/>
          </p:nvCxnSpPr>
          <p:spPr>
            <a:xfrm rot="-5400000">
              <a:off x="2883270" y="2980354"/>
              <a:ext cx="308100" cy="10899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6" name="Google Shape;2516;p101"/>
            <p:cNvCxnSpPr>
              <a:stCxn id="2502" idx="0"/>
              <a:endCxn id="2514" idx="2"/>
            </p:cNvCxnSpPr>
            <p:nvPr/>
          </p:nvCxnSpPr>
          <p:spPr>
            <a:xfrm rot="-5400000">
              <a:off x="3149970" y="3247054"/>
              <a:ext cx="308100" cy="5565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7" name="Google Shape;2517;p101"/>
            <p:cNvCxnSpPr>
              <a:stCxn id="2496" idx="0"/>
              <a:endCxn id="2514" idx="2"/>
            </p:cNvCxnSpPr>
            <p:nvPr/>
          </p:nvCxnSpPr>
          <p:spPr>
            <a:xfrm rot="-5400000">
              <a:off x="3428595" y="3525004"/>
              <a:ext cx="308100" cy="6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8" name="Google Shape;2518;p101"/>
            <p:cNvCxnSpPr>
              <a:stCxn id="2490" idx="0"/>
              <a:endCxn id="2514" idx="2"/>
            </p:cNvCxnSpPr>
            <p:nvPr/>
          </p:nvCxnSpPr>
          <p:spPr>
            <a:xfrm rot="5400000" flipH="1">
              <a:off x="3698820" y="3254854"/>
              <a:ext cx="308100" cy="5409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9" name="Google Shape;2519;p101"/>
            <p:cNvCxnSpPr>
              <a:stCxn id="2483" idx="0"/>
              <a:endCxn id="2514" idx="2"/>
            </p:cNvCxnSpPr>
            <p:nvPr/>
          </p:nvCxnSpPr>
          <p:spPr>
            <a:xfrm rot="5400000" flipH="1">
              <a:off x="3965520" y="2988154"/>
              <a:ext cx="308100" cy="1074300"/>
            </a:xfrm>
            <a:prstGeom prst="curvedConnector3">
              <a:avLst>
                <a:gd name="adj1" fmla="val 50000"/>
              </a:avLst>
            </a:prstGeom>
            <a:noFill/>
            <a:ln w="9525" cap="flat" cmpd="sng">
              <a:solidFill>
                <a:schemeClr val="dk2"/>
              </a:solidFill>
              <a:prstDash val="solid"/>
              <a:round/>
              <a:headEnd type="none" w="med" len="med"/>
              <a:tailEnd type="stealth" w="med" len="med"/>
            </a:ln>
          </p:spPr>
        </p:cxnSp>
        <p:pic>
          <p:nvPicPr>
            <p:cNvPr id="2520" name="Google Shape;2520;p101"/>
            <p:cNvPicPr preferRelativeResize="0"/>
            <p:nvPr/>
          </p:nvPicPr>
          <p:blipFill>
            <a:blip r:embed="rId3">
              <a:alphaModFix/>
            </a:blip>
            <a:stretch>
              <a:fillRect/>
            </a:stretch>
          </p:blipFill>
          <p:spPr>
            <a:xfrm>
              <a:off x="3836988" y="3957846"/>
              <a:ext cx="182700" cy="141450"/>
            </a:xfrm>
            <a:prstGeom prst="rect">
              <a:avLst/>
            </a:prstGeom>
            <a:noFill/>
            <a:ln>
              <a:noFill/>
            </a:ln>
          </p:spPr>
        </p:pic>
        <p:pic>
          <p:nvPicPr>
            <p:cNvPr id="2521" name="Google Shape;2521;p101"/>
            <p:cNvPicPr preferRelativeResize="0"/>
            <p:nvPr/>
          </p:nvPicPr>
          <p:blipFill>
            <a:blip r:embed="rId4">
              <a:alphaModFix/>
            </a:blip>
            <a:stretch>
              <a:fillRect/>
            </a:stretch>
          </p:blipFill>
          <p:spPr>
            <a:xfrm>
              <a:off x="3761525" y="2867975"/>
              <a:ext cx="96125" cy="108950"/>
            </a:xfrm>
            <a:prstGeom prst="rect">
              <a:avLst/>
            </a:prstGeom>
            <a:noFill/>
            <a:ln>
              <a:noFill/>
            </a:ln>
          </p:spPr>
        </p:pic>
        <p:pic>
          <p:nvPicPr>
            <p:cNvPr id="2522" name="Google Shape;2522;p101"/>
            <p:cNvPicPr preferRelativeResize="0"/>
            <p:nvPr/>
          </p:nvPicPr>
          <p:blipFill>
            <a:blip r:embed="rId5">
              <a:alphaModFix/>
            </a:blip>
            <a:stretch>
              <a:fillRect/>
            </a:stretch>
          </p:blipFill>
          <p:spPr>
            <a:xfrm>
              <a:off x="3696950" y="3490524"/>
              <a:ext cx="234050" cy="160900"/>
            </a:xfrm>
            <a:prstGeom prst="rect">
              <a:avLst/>
            </a:prstGeom>
            <a:noFill/>
            <a:ln>
              <a:noFill/>
            </a:ln>
          </p:spPr>
        </p:pic>
        <p:sp>
          <p:nvSpPr>
            <p:cNvPr id="2523" name="Google Shape;2523;p101"/>
            <p:cNvSpPr txBox="1"/>
            <p:nvPr/>
          </p:nvSpPr>
          <p:spPr>
            <a:xfrm>
              <a:off x="1130189" y="2756574"/>
              <a:ext cx="8940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Sequence aggregate</a:t>
              </a:r>
              <a:endParaRPr sz="1000" i="1"/>
            </a:p>
          </p:txBody>
        </p:sp>
      </p:grpSp>
      <p:grpSp>
        <p:nvGrpSpPr>
          <p:cNvPr id="2524" name="Google Shape;2524;p101"/>
          <p:cNvGrpSpPr/>
          <p:nvPr/>
        </p:nvGrpSpPr>
        <p:grpSpPr>
          <a:xfrm>
            <a:off x="6124671" y="2910462"/>
            <a:ext cx="1881728" cy="1440325"/>
            <a:chOff x="1331796" y="3033775"/>
            <a:chExt cx="1881728" cy="1440325"/>
          </a:xfrm>
        </p:grpSpPr>
        <p:pic>
          <p:nvPicPr>
            <p:cNvPr id="2525" name="Google Shape;2525;p101"/>
            <p:cNvPicPr preferRelativeResize="0"/>
            <p:nvPr/>
          </p:nvPicPr>
          <p:blipFill>
            <a:blip r:embed="rId6">
              <a:alphaModFix/>
            </a:blip>
            <a:stretch>
              <a:fillRect/>
            </a:stretch>
          </p:blipFill>
          <p:spPr>
            <a:xfrm>
              <a:off x="1331800" y="3033775"/>
              <a:ext cx="1089900" cy="605500"/>
            </a:xfrm>
            <a:prstGeom prst="rect">
              <a:avLst/>
            </a:prstGeom>
            <a:noFill/>
            <a:ln>
              <a:noFill/>
            </a:ln>
          </p:spPr>
        </p:pic>
        <p:pic>
          <p:nvPicPr>
            <p:cNvPr id="2526" name="Google Shape;2526;p101"/>
            <p:cNvPicPr preferRelativeResize="0"/>
            <p:nvPr/>
          </p:nvPicPr>
          <p:blipFill>
            <a:blip r:embed="rId7">
              <a:alphaModFix/>
            </a:blip>
            <a:stretch>
              <a:fillRect/>
            </a:stretch>
          </p:blipFill>
          <p:spPr>
            <a:xfrm>
              <a:off x="1331796" y="3901400"/>
              <a:ext cx="1881728" cy="572700"/>
            </a:xfrm>
            <a:prstGeom prst="rect">
              <a:avLst/>
            </a:prstGeom>
            <a:noFill/>
            <a:ln>
              <a:noFill/>
            </a:ln>
          </p:spPr>
        </p:pic>
      </p:grpSp>
      <p:sp>
        <p:nvSpPr>
          <p:cNvPr id="2527" name="Google Shape;2527;p101"/>
          <p:cNvSpPr txBox="1"/>
          <p:nvPr/>
        </p:nvSpPr>
        <p:spPr>
          <a:xfrm>
            <a:off x="312730" y="1469029"/>
            <a:ext cx="7472700" cy="8406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Attention mask computed can be conditional on question and text</a:t>
            </a:r>
            <a:endParaRPr sz="1600" dirty="0">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Determines relevance of tokens for answering the question</a:t>
            </a:r>
            <a:endParaRPr sz="1600" dirty="0">
              <a:solidFill>
                <a:schemeClr val="accent3"/>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580659"/>
            <a:ext cx="7886700" cy="2672715"/>
          </a:xfrm>
        </p:spPr>
      </p:pic>
      <p:sp>
        <p:nvSpPr>
          <p:cNvPr id="5" name="Rectangle 4"/>
          <p:cNvSpPr/>
          <p:nvPr/>
        </p:nvSpPr>
        <p:spPr>
          <a:xfrm>
            <a:off x="2382253" y="3513043"/>
            <a:ext cx="782053" cy="300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6" name="Rectangle 5"/>
          <p:cNvSpPr/>
          <p:nvPr/>
        </p:nvSpPr>
        <p:spPr>
          <a:xfrm>
            <a:off x="3789948" y="1973001"/>
            <a:ext cx="1925053" cy="102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7" name="Rectangle 6"/>
          <p:cNvSpPr/>
          <p:nvPr/>
        </p:nvSpPr>
        <p:spPr>
          <a:xfrm>
            <a:off x="3368842" y="3212254"/>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42" name="Group 41"/>
          <p:cNvGrpSpPr/>
          <p:nvPr/>
        </p:nvGrpSpPr>
        <p:grpSpPr>
          <a:xfrm>
            <a:off x="3257550" y="3206236"/>
            <a:ext cx="3106271" cy="1047139"/>
            <a:chOff x="4343400" y="4274981"/>
            <a:chExt cx="4141694" cy="1396185"/>
          </a:xfrm>
        </p:grpSpPr>
        <p:sp>
          <p:nvSpPr>
            <p:cNvPr id="43" name="Rectangle 42"/>
            <p:cNvSpPr/>
            <p:nvPr/>
          </p:nvSpPr>
          <p:spPr>
            <a:xfrm>
              <a:off x="5622757" y="5434810"/>
              <a:ext cx="1458763" cy="236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grpSp>
          <p:nvGrpSpPr>
            <p:cNvPr id="44" name="Group 43"/>
            <p:cNvGrpSpPr/>
            <p:nvPr/>
          </p:nvGrpSpPr>
          <p:grpSpPr>
            <a:xfrm>
              <a:off x="4343400" y="4274981"/>
              <a:ext cx="4141694" cy="1093925"/>
              <a:chOff x="4343400" y="4274981"/>
              <a:chExt cx="4141694" cy="1093925"/>
            </a:xfrm>
          </p:grpSpPr>
          <p:sp>
            <p:nvSpPr>
              <p:cNvPr id="45" name="Rectangle 44"/>
              <p:cNvSpPr/>
              <p:nvPr/>
            </p:nvSpPr>
            <p:spPr>
              <a:xfrm>
                <a:off x="4491789" y="4283004"/>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6" name="Rectangle 45"/>
              <p:cNvSpPr/>
              <p:nvPr/>
            </p:nvSpPr>
            <p:spPr>
              <a:xfrm>
                <a:off x="7299157" y="4274981"/>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7" name="Rounded Rectangle 46"/>
              <p:cNvSpPr/>
              <p:nvPr/>
            </p:nvSpPr>
            <p:spPr>
              <a:xfrm>
                <a:off x="4343400" y="4988443"/>
                <a:ext cx="4141694" cy="3804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grpSp>
      </p:grpSp>
      <p:sp>
        <p:nvSpPr>
          <p:cNvPr id="8" name="Rectangle 7"/>
          <p:cNvSpPr/>
          <p:nvPr/>
        </p:nvSpPr>
        <p:spPr>
          <a:xfrm>
            <a:off x="5474368" y="3206236"/>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9" name="Rectangle 8"/>
          <p:cNvSpPr/>
          <p:nvPr/>
        </p:nvSpPr>
        <p:spPr>
          <a:xfrm>
            <a:off x="1564105" y="2420520"/>
            <a:ext cx="493296" cy="22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0" name="Rectangle 9"/>
          <p:cNvSpPr/>
          <p:nvPr/>
        </p:nvSpPr>
        <p:spPr>
          <a:xfrm>
            <a:off x="7273089" y="2420520"/>
            <a:ext cx="487280" cy="21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1" name="Rectangle 10"/>
          <p:cNvSpPr/>
          <p:nvPr/>
        </p:nvSpPr>
        <p:spPr>
          <a:xfrm>
            <a:off x="3789948" y="3506864"/>
            <a:ext cx="602880" cy="193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19" name="Group 18"/>
          <p:cNvGrpSpPr/>
          <p:nvPr/>
        </p:nvGrpSpPr>
        <p:grpSpPr>
          <a:xfrm>
            <a:off x="5018470" y="3463615"/>
            <a:ext cx="757338" cy="237071"/>
            <a:chOff x="6691293" y="4201296"/>
            <a:chExt cx="1009784" cy="316094"/>
          </a:xfrm>
        </p:grpSpPr>
        <p:sp>
          <p:nvSpPr>
            <p:cNvPr id="12" name="Rectangle 11"/>
            <p:cNvSpPr/>
            <p:nvPr/>
          </p:nvSpPr>
          <p:spPr>
            <a:xfrm>
              <a:off x="6897237" y="4258962"/>
              <a:ext cx="803840" cy="258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4" name="Right Triangle 13"/>
            <p:cNvSpPr/>
            <p:nvPr/>
          </p:nvSpPr>
          <p:spPr>
            <a:xfrm flipH="1">
              <a:off x="6691293" y="4201296"/>
              <a:ext cx="269679" cy="25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6" name="Rectangle 15"/>
          <p:cNvSpPr/>
          <p:nvPr/>
        </p:nvSpPr>
        <p:spPr>
          <a:xfrm>
            <a:off x="4217068" y="4076108"/>
            <a:ext cx="1094072" cy="17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sp>
        <p:nvSpPr>
          <p:cNvPr id="18" name="Rounded Rectangle 17"/>
          <p:cNvSpPr/>
          <p:nvPr/>
        </p:nvSpPr>
        <p:spPr>
          <a:xfrm>
            <a:off x="3257550" y="3741333"/>
            <a:ext cx="3106271" cy="2853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sp>
        <p:nvSpPr>
          <p:cNvPr id="28" name="TextBox 27"/>
          <p:cNvSpPr txBox="1"/>
          <p:nvPr/>
        </p:nvSpPr>
        <p:spPr>
          <a:xfrm rot="1769720">
            <a:off x="4819443" y="4301228"/>
            <a:ext cx="2424906"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m4</a:t>
            </a:r>
            <a:r>
              <a:rPr lang="en-US" sz="1100" kern="1200">
                <a:solidFill>
                  <a:srgbClr val="70AD47">
                    <a:lumMod val="75000"/>
                  </a:srgbClr>
                </a:solidFill>
                <a:ea typeface="Times New Roman" charset="0"/>
                <a:cs typeface="Times New Roman" charset="0"/>
              </a:rPr>
              <a:t>: John moved to the hallway.</a:t>
            </a:r>
            <a:endParaRPr lang="en-US" sz="1100" kern="1200" dirty="0">
              <a:solidFill>
                <a:srgbClr val="70AD47">
                  <a:lumMod val="75000"/>
                </a:srgbClr>
              </a:solidFill>
              <a:ea typeface="Times New Roman" charset="0"/>
              <a:cs typeface="Times New Roman" charset="0"/>
            </a:endParaRPr>
          </a:p>
        </p:txBody>
      </p:sp>
      <p:sp>
        <p:nvSpPr>
          <p:cNvPr id="29" name="TextBox 28"/>
          <p:cNvSpPr txBox="1"/>
          <p:nvPr/>
        </p:nvSpPr>
        <p:spPr>
          <a:xfrm rot="1769720">
            <a:off x="4261587" y="4354108"/>
            <a:ext cx="2678794"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m3</a:t>
            </a:r>
            <a:r>
              <a:rPr lang="en-US" sz="1100" kern="1200">
                <a:solidFill>
                  <a:srgbClr val="70AD47">
                    <a:lumMod val="75000"/>
                  </a:srgbClr>
                </a:solidFill>
                <a:ea typeface="Times New Roman" charset="0"/>
                <a:cs typeface="Times New Roman" charset="0"/>
              </a:rPr>
              <a:t>: Sandra went to the bathroom.</a:t>
            </a:r>
            <a:endParaRPr lang="en-US" sz="1100" kern="1200" dirty="0">
              <a:solidFill>
                <a:srgbClr val="70AD47">
                  <a:lumMod val="75000"/>
                </a:srgbClr>
              </a:solidFill>
              <a:ea typeface="Times New Roman" charset="0"/>
              <a:cs typeface="Times New Roman" charset="0"/>
            </a:endParaRPr>
          </a:p>
        </p:txBody>
      </p:sp>
      <p:sp>
        <p:nvSpPr>
          <p:cNvPr id="30" name="TextBox 29"/>
          <p:cNvSpPr txBox="1"/>
          <p:nvPr/>
        </p:nvSpPr>
        <p:spPr>
          <a:xfrm rot="1769720">
            <a:off x="3718072" y="4264829"/>
            <a:ext cx="2316131"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m2: John took the milk there.</a:t>
            </a:r>
          </a:p>
        </p:txBody>
      </p:sp>
      <p:sp>
        <p:nvSpPr>
          <p:cNvPr id="31" name="TextBox 30"/>
          <p:cNvSpPr txBox="1"/>
          <p:nvPr/>
        </p:nvSpPr>
        <p:spPr>
          <a:xfrm rot="1769720">
            <a:off x="3146864" y="4246020"/>
            <a:ext cx="2153162"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m1: John dropped the milk.</a:t>
            </a:r>
          </a:p>
        </p:txBody>
      </p:sp>
      <p:sp>
        <p:nvSpPr>
          <p:cNvPr id="33" name="TextBox 32"/>
          <p:cNvSpPr txBox="1"/>
          <p:nvPr/>
        </p:nvSpPr>
        <p:spPr>
          <a:xfrm>
            <a:off x="15398174" y="3962886"/>
            <a:ext cx="476105"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350" kern="1200">
                <a:solidFill>
                  <a:prstClr val="black"/>
                </a:solidFill>
              </a:rPr>
              <a:t>John</a:t>
            </a:r>
            <a:endParaRPr lang="en-US" sz="1350" kern="1200" dirty="0">
              <a:solidFill>
                <a:prstClr val="black"/>
              </a:solidFill>
            </a:endParaRPr>
          </a:p>
        </p:txBody>
      </p:sp>
      <p:sp>
        <p:nvSpPr>
          <p:cNvPr id="38" name="TextBox 37"/>
          <p:cNvSpPr txBox="1"/>
          <p:nvPr/>
        </p:nvSpPr>
        <p:spPr>
          <a:xfrm>
            <a:off x="6616392" y="3056473"/>
            <a:ext cx="888487" cy="338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685800"/>
            <a:r>
              <a:rPr lang="en-US" sz="1600" kern="1200">
                <a:solidFill>
                  <a:prstClr val="white"/>
                </a:solidFill>
              </a:rPr>
              <a:t>hallway</a:t>
            </a:r>
            <a:endParaRPr lang="en-US" sz="1600" kern="1200" dirty="0">
              <a:solidFill>
                <a:prstClr val="white"/>
              </a:solidFill>
            </a:endParaRPr>
          </a:p>
        </p:txBody>
      </p:sp>
      <p:sp>
        <p:nvSpPr>
          <p:cNvPr id="39" name="TextBox 38"/>
          <p:cNvSpPr txBox="1"/>
          <p:nvPr/>
        </p:nvSpPr>
        <p:spPr>
          <a:xfrm rot="1769720">
            <a:off x="5286545" y="4349641"/>
            <a:ext cx="2813469"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m5: Mary </a:t>
            </a:r>
            <a:r>
              <a:rPr lang="en-US" sz="1100" kern="1200">
                <a:solidFill>
                  <a:srgbClr val="70AD47">
                    <a:lumMod val="75000"/>
                  </a:srgbClr>
                </a:solidFill>
                <a:ea typeface="Times New Roman" charset="0"/>
                <a:cs typeface="Times New Roman" charset="0"/>
              </a:rPr>
              <a:t>went back to </a:t>
            </a:r>
            <a:r>
              <a:rPr lang="en-US" sz="1100" kern="1200" dirty="0">
                <a:solidFill>
                  <a:srgbClr val="70AD47">
                    <a:lumMod val="75000"/>
                  </a:srgbClr>
                </a:solidFill>
                <a:ea typeface="Times New Roman" charset="0"/>
                <a:cs typeface="Times New Roman" charset="0"/>
              </a:rPr>
              <a:t>the bedroom.</a:t>
            </a:r>
          </a:p>
        </p:txBody>
      </p:sp>
      <p:sp>
        <p:nvSpPr>
          <p:cNvPr id="40" name="TextBox 39"/>
          <p:cNvSpPr txBox="1"/>
          <p:nvPr/>
        </p:nvSpPr>
        <p:spPr>
          <a:xfrm>
            <a:off x="129773" y="4114376"/>
            <a:ext cx="2241471" cy="846386"/>
          </a:xfrm>
          <a:prstGeom prst="rect">
            <a:avLst/>
          </a:prstGeom>
          <a:ln/>
        </p:spPr>
        <p:style>
          <a:lnRef idx="2">
            <a:schemeClr val="accent1"/>
          </a:lnRef>
          <a:fillRef idx="1">
            <a:schemeClr val="lt1"/>
          </a:fillRef>
          <a:effectRef idx="0">
            <a:schemeClr val="accent1"/>
          </a:effectRef>
          <a:fontRef idx="minor">
            <a:schemeClr val="dk1"/>
          </a:fontRef>
        </p:style>
        <p:txBody>
          <a:bodyPr wrap="square" lIns="90567" tIns="0" rIns="90567" bIns="0" rtlCol="0">
            <a:spAutoFit/>
          </a:bodyPr>
          <a:lstStyle/>
          <a:p>
            <a:pPr defTabSz="685800"/>
            <a:r>
              <a:rPr lang="en-US" sz="1100" kern="1200" dirty="0">
                <a:solidFill>
                  <a:prstClr val="black"/>
                </a:solidFill>
                <a:ea typeface="Times New Roman" charset="0"/>
                <a:cs typeface="Times New Roman" charset="0"/>
              </a:rPr>
              <a:t>John dropped the milk.</a:t>
            </a:r>
          </a:p>
          <a:p>
            <a:pPr defTabSz="685800"/>
            <a:r>
              <a:rPr lang="en-US" sz="1100" kern="1200" dirty="0">
                <a:solidFill>
                  <a:prstClr val="black"/>
                </a:solidFill>
                <a:ea typeface="Times New Roman" charset="0"/>
                <a:cs typeface="Times New Roman" charset="0"/>
              </a:rPr>
              <a:t>John took the milk there.</a:t>
            </a:r>
          </a:p>
          <a:p>
            <a:pPr defTabSz="685800"/>
            <a:r>
              <a:rPr lang="en-US" sz="1100" kern="1200" dirty="0">
                <a:solidFill>
                  <a:prstClr val="black"/>
                </a:solidFill>
                <a:ea typeface="Times New Roman" charset="0"/>
                <a:cs typeface="Times New Roman" charset="0"/>
              </a:rPr>
              <a:t>Sandra went to the bathroom.</a:t>
            </a:r>
          </a:p>
          <a:p>
            <a:pPr defTabSz="685800"/>
            <a:r>
              <a:rPr lang="en-US" sz="1100" kern="1200" dirty="0">
                <a:solidFill>
                  <a:prstClr val="black"/>
                </a:solidFill>
                <a:ea typeface="Times New Roman" charset="0"/>
                <a:cs typeface="Times New Roman" charset="0"/>
              </a:rPr>
              <a:t>John moved to the hallway.</a:t>
            </a:r>
          </a:p>
          <a:p>
            <a:pPr defTabSz="685800"/>
            <a:r>
              <a:rPr lang="en-US" sz="1100" kern="1200" dirty="0">
                <a:solidFill>
                  <a:prstClr val="black"/>
                </a:solidFill>
                <a:ea typeface="Times New Roman" charset="0"/>
                <a:cs typeface="Times New Roman" charset="0"/>
              </a:rPr>
              <a:t>Mary went back to the bedroom.</a:t>
            </a:r>
          </a:p>
        </p:txBody>
      </p:sp>
      <p:grpSp>
        <p:nvGrpSpPr>
          <p:cNvPr id="13" name="Group 12"/>
          <p:cNvGrpSpPr/>
          <p:nvPr/>
        </p:nvGrpSpPr>
        <p:grpSpPr>
          <a:xfrm>
            <a:off x="1139639" y="2800743"/>
            <a:ext cx="1849192" cy="1083263"/>
            <a:chOff x="1519518" y="3734323"/>
            <a:chExt cx="2465589" cy="1444351"/>
          </a:xfrm>
        </p:grpSpPr>
        <p:sp>
          <p:nvSpPr>
            <p:cNvPr id="3" name="Rectangle 2"/>
            <p:cNvSpPr/>
            <p:nvPr/>
          </p:nvSpPr>
          <p:spPr>
            <a:xfrm>
              <a:off x="1519518" y="3734323"/>
              <a:ext cx="1223683" cy="114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1" name="Rectangle 40"/>
            <p:cNvSpPr/>
            <p:nvPr/>
          </p:nvSpPr>
          <p:spPr>
            <a:xfrm>
              <a:off x="2288359" y="4791112"/>
              <a:ext cx="1696748" cy="387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7" name="TextBox 16"/>
          <p:cNvSpPr txBox="1"/>
          <p:nvPr/>
        </p:nvSpPr>
        <p:spPr>
          <a:xfrm>
            <a:off x="461800" y="2830998"/>
            <a:ext cx="1454405"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prstClr val="black"/>
                </a:solidFill>
              </a:rPr>
              <a:t>Where is the milk?</a:t>
            </a:r>
          </a:p>
        </p:txBody>
      </p:sp>
      <p:sp>
        <p:nvSpPr>
          <p:cNvPr id="15" name="Rectangle 14"/>
          <p:cNvSpPr/>
          <p:nvPr/>
        </p:nvSpPr>
        <p:spPr>
          <a:xfrm>
            <a:off x="1925388" y="1988467"/>
            <a:ext cx="2839424" cy="1715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20" name="Group 19"/>
          <p:cNvGrpSpPr/>
          <p:nvPr/>
        </p:nvGrpSpPr>
        <p:grpSpPr>
          <a:xfrm>
            <a:off x="2623262" y="995195"/>
            <a:ext cx="3817636" cy="2682961"/>
            <a:chOff x="3479869" y="1341221"/>
            <a:chExt cx="5090181" cy="3577281"/>
          </a:xfrm>
          <a:solidFill>
            <a:schemeClr val="bg1"/>
          </a:solidFill>
        </p:grpSpPr>
        <p:sp>
          <p:nvSpPr>
            <p:cNvPr id="48" name="Rectangle 47"/>
            <p:cNvSpPr/>
            <p:nvPr/>
          </p:nvSpPr>
          <p:spPr>
            <a:xfrm>
              <a:off x="6306810" y="2630667"/>
              <a:ext cx="2263240" cy="22878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9" name="Rectangle 48"/>
            <p:cNvSpPr/>
            <p:nvPr/>
          </p:nvSpPr>
          <p:spPr>
            <a:xfrm>
              <a:off x="3479869" y="1875354"/>
              <a:ext cx="566752" cy="1448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50" name="Rectangle 49"/>
            <p:cNvSpPr/>
            <p:nvPr/>
          </p:nvSpPr>
          <p:spPr>
            <a:xfrm>
              <a:off x="3599450" y="1341221"/>
              <a:ext cx="4970600" cy="1448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51" name="Rectangle 50"/>
          <p:cNvSpPr/>
          <p:nvPr/>
        </p:nvSpPr>
        <p:spPr>
          <a:xfrm>
            <a:off x="6431427" y="1784271"/>
            <a:ext cx="2089781" cy="1715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53" name="Google Shape;2474;p101">
            <a:extLst>
              <a:ext uri="{FF2B5EF4-FFF2-40B4-BE49-F238E27FC236}">
                <a16:creationId xmlns:a16="http://schemas.microsoft.com/office/drawing/2014/main" id="{57BF98F8-5CDF-4740-9E3D-DD684D9D7549}"/>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Modelling sequence interactions: Memory Networks</a:t>
            </a:r>
          </a:p>
        </p:txBody>
      </p:sp>
      <p:grpSp>
        <p:nvGrpSpPr>
          <p:cNvPr id="27" name="Group 26">
            <a:extLst>
              <a:ext uri="{FF2B5EF4-FFF2-40B4-BE49-F238E27FC236}">
                <a16:creationId xmlns:a16="http://schemas.microsoft.com/office/drawing/2014/main" id="{7E9D000C-7005-5648-A20C-8311868DD536}"/>
              </a:ext>
            </a:extLst>
          </p:cNvPr>
          <p:cNvGrpSpPr/>
          <p:nvPr/>
        </p:nvGrpSpPr>
        <p:grpSpPr>
          <a:xfrm>
            <a:off x="6455771" y="2113520"/>
            <a:ext cx="1976046" cy="1165974"/>
            <a:chOff x="6455771" y="2113520"/>
            <a:chExt cx="1976046" cy="1165974"/>
          </a:xfrm>
        </p:grpSpPr>
        <p:sp>
          <p:nvSpPr>
            <p:cNvPr id="25" name="Rectangle 24">
              <a:extLst>
                <a:ext uri="{FF2B5EF4-FFF2-40B4-BE49-F238E27FC236}">
                  <a16:creationId xmlns:a16="http://schemas.microsoft.com/office/drawing/2014/main" id="{86DF82D1-335D-744A-9086-DFA424BF1EFA}"/>
                </a:ext>
              </a:extLst>
            </p:cNvPr>
            <p:cNvSpPr/>
            <p:nvPr/>
          </p:nvSpPr>
          <p:spPr>
            <a:xfrm>
              <a:off x="6455771" y="2113520"/>
              <a:ext cx="168065" cy="1165974"/>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43E86BA-0C21-984A-A191-010B42B8EE39}"/>
                </a:ext>
              </a:extLst>
            </p:cNvPr>
            <p:cNvSpPr txBox="1"/>
            <p:nvPr/>
          </p:nvSpPr>
          <p:spPr>
            <a:xfrm>
              <a:off x="6653583" y="2445162"/>
              <a:ext cx="1778234" cy="523220"/>
            </a:xfrm>
            <a:prstGeom prst="rect">
              <a:avLst/>
            </a:prstGeom>
            <a:noFill/>
          </p:spPr>
          <p:txBody>
            <a:bodyPr wrap="square" rtlCol="0">
              <a:spAutoFit/>
            </a:bodyPr>
            <a:lstStyle/>
            <a:p>
              <a:r>
                <a:rPr lang="en-US" dirty="0"/>
                <a:t>Representation of the question + story</a:t>
              </a:r>
            </a:p>
          </p:txBody>
        </p:sp>
      </p:grpSp>
      <p:sp>
        <p:nvSpPr>
          <p:cNvPr id="54" name="Google Shape;1784;p77">
            <a:extLst>
              <a:ext uri="{FF2B5EF4-FFF2-40B4-BE49-F238E27FC236}">
                <a16:creationId xmlns:a16="http://schemas.microsoft.com/office/drawing/2014/main" id="{396C116C-30EC-D045-8185-7058C5C8077C}"/>
              </a:ext>
            </a:extLst>
          </p:cNvPr>
          <p:cNvSpPr txBox="1"/>
          <p:nvPr/>
        </p:nvSpPr>
        <p:spPr>
          <a:xfrm>
            <a:off x="192026" y="937612"/>
            <a:ext cx="4980902" cy="28296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err="1">
                <a:solidFill>
                  <a:schemeClr val="bg1">
                    <a:lumMod val="50000"/>
                  </a:schemeClr>
                </a:solidFill>
              </a:rPr>
              <a:t>Sukhbaatar</a:t>
            </a:r>
            <a:r>
              <a:rPr lang="en-GB" sz="1600" dirty="0">
                <a:solidFill>
                  <a:schemeClr val="bg1">
                    <a:lumMod val="50000"/>
                  </a:schemeClr>
                </a:solidFill>
              </a:rPr>
              <a:t> et al., NIPS’15 / Miller et al., EMNLP’16</a:t>
            </a:r>
            <a:endParaRPr sz="1600" dirty="0">
              <a:solidFill>
                <a:schemeClr val="bg1">
                  <a:lumMod val="50000"/>
                </a:schemeClr>
              </a:solidFill>
            </a:endParaRPr>
          </a:p>
        </p:txBody>
      </p:sp>
    </p:spTree>
    <p:extLst>
      <p:ext uri="{BB962C8B-B14F-4D97-AF65-F5344CB8AC3E}">
        <p14:creationId xmlns:p14="http://schemas.microsoft.com/office/powerpoint/2010/main" val="192140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animBg="1"/>
      <p:bldP spid="29" grpId="0" animBg="1"/>
      <p:bldP spid="30" grpId="0" animBg="1"/>
      <p:bldP spid="31" grpId="0" animBg="1"/>
      <p:bldP spid="39" grpId="0" animBg="1"/>
      <p:bldP spid="40" grpId="0" animBg="1"/>
      <p:bldP spid="17"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1" y="1501718"/>
            <a:ext cx="6857999" cy="1873489"/>
          </a:xfrm>
          <a:prstGeom prst="rect">
            <a:avLst/>
          </a:prstGeom>
        </p:spPr>
      </p:pic>
      <p:sp>
        <p:nvSpPr>
          <p:cNvPr id="8" name="TextBox 7"/>
          <p:cNvSpPr txBox="1"/>
          <p:nvPr/>
        </p:nvSpPr>
        <p:spPr>
          <a:xfrm>
            <a:off x="2377963" y="3709296"/>
            <a:ext cx="3765774" cy="300082"/>
          </a:xfrm>
          <a:prstGeom prst="rect">
            <a:avLst/>
          </a:prstGeom>
          <a:noFill/>
        </p:spPr>
        <p:txBody>
          <a:bodyPr wrap="none" rtlCol="0">
            <a:spAutoFit/>
          </a:bodyPr>
          <a:lstStyle/>
          <a:p>
            <a:pPr defTabSz="685800"/>
            <a:r>
              <a:rPr lang="en-US" sz="1350" kern="1200" dirty="0">
                <a:solidFill>
                  <a:prstClr val="black"/>
                </a:solidFill>
                <a:latin typeface="News Gothic MT"/>
                <a:ea typeface=""/>
                <a:cs typeface=""/>
              </a:rPr>
              <a:t>End-to-end Memory Networks on </a:t>
            </a:r>
            <a:r>
              <a:rPr lang="en-US" sz="1350" kern="1200" dirty="0" err="1">
                <a:solidFill>
                  <a:prstClr val="black"/>
                </a:solidFill>
                <a:latin typeface="News Gothic MT"/>
                <a:ea typeface=""/>
                <a:cs typeface=""/>
              </a:rPr>
              <a:t>bAbI</a:t>
            </a:r>
            <a:r>
              <a:rPr lang="en-US" sz="1350" kern="1200" dirty="0">
                <a:solidFill>
                  <a:prstClr val="black"/>
                </a:solidFill>
                <a:latin typeface="News Gothic MT"/>
                <a:ea typeface=""/>
                <a:cs typeface=""/>
              </a:rPr>
              <a:t> tasks</a:t>
            </a:r>
          </a:p>
        </p:txBody>
      </p:sp>
      <p:sp>
        <p:nvSpPr>
          <p:cNvPr id="10" name="Google Shape;2553;p103">
            <a:extLst>
              <a:ext uri="{FF2B5EF4-FFF2-40B4-BE49-F238E27FC236}">
                <a16:creationId xmlns:a16="http://schemas.microsoft.com/office/drawing/2014/main" id="{2FFD9EE9-4F3E-8840-98C9-870194C64B0C}"/>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Example: Learned attention patterns</a:t>
            </a:r>
          </a:p>
        </p:txBody>
      </p:sp>
      <p:sp>
        <p:nvSpPr>
          <p:cNvPr id="13" name="Google Shape;2554;p103">
            <a:extLst>
              <a:ext uri="{FF2B5EF4-FFF2-40B4-BE49-F238E27FC236}">
                <a16:creationId xmlns:a16="http://schemas.microsoft.com/office/drawing/2014/main" id="{C3ABD865-E741-6E43-86E2-4823A78732FD}"/>
              </a:ext>
            </a:extLst>
          </p:cNvPr>
          <p:cNvSpPr txBox="1"/>
          <p:nvPr/>
        </p:nvSpPr>
        <p:spPr>
          <a:xfrm>
            <a:off x="5663250" y="4761750"/>
            <a:ext cx="29289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Visualization from </a:t>
            </a:r>
            <a:r>
              <a:rPr lang="en-GB" sz="1000" dirty="0" err="1">
                <a:solidFill>
                  <a:schemeClr val="bg1">
                    <a:lumMod val="50000"/>
                  </a:schemeClr>
                </a:solidFill>
              </a:rPr>
              <a:t>Sukhbaatar</a:t>
            </a:r>
            <a:r>
              <a:rPr lang="en-GB" sz="1000" dirty="0">
                <a:solidFill>
                  <a:schemeClr val="bg1">
                    <a:lumMod val="50000"/>
                  </a:schemeClr>
                </a:solidFill>
              </a:rPr>
              <a:t> et. al., NIPS’15</a:t>
            </a:r>
            <a:endParaRPr sz="1000" dirty="0">
              <a:solidFill>
                <a:schemeClr val="bg1">
                  <a:lumMod val="50000"/>
                </a:schemeClr>
              </a:solidFill>
            </a:endParaRPr>
          </a:p>
        </p:txBody>
      </p:sp>
    </p:spTree>
    <p:extLst>
      <p:ext uri="{BB962C8B-B14F-4D97-AF65-F5344CB8AC3E}">
        <p14:creationId xmlns:p14="http://schemas.microsoft.com/office/powerpoint/2010/main" val="331178054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0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 Learned attention patterns</a:t>
            </a:r>
            <a:endParaRPr dirty="0"/>
          </a:p>
        </p:txBody>
      </p:sp>
      <p:sp>
        <p:nvSpPr>
          <p:cNvPr id="2554" name="Google Shape;2554;p103"/>
          <p:cNvSpPr txBox="1"/>
          <p:nvPr/>
        </p:nvSpPr>
        <p:spPr>
          <a:xfrm>
            <a:off x="5663250" y="4761750"/>
            <a:ext cx="29289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Visualization from Hill et. al., ICLR’16</a:t>
            </a:r>
            <a:endParaRPr sz="1000" dirty="0">
              <a:solidFill>
                <a:schemeClr val="bg1">
                  <a:lumMod val="50000"/>
                </a:schemeClr>
              </a:solidFill>
            </a:endParaRPr>
          </a:p>
        </p:txBody>
      </p:sp>
      <p:sp>
        <p:nvSpPr>
          <p:cNvPr id="6" name="TextBox 5">
            <a:extLst>
              <a:ext uri="{FF2B5EF4-FFF2-40B4-BE49-F238E27FC236}">
                <a16:creationId xmlns:a16="http://schemas.microsoft.com/office/drawing/2014/main" id="{EBFD0057-77CC-204E-8EEF-0613C1C579D5}"/>
              </a:ext>
            </a:extLst>
          </p:cNvPr>
          <p:cNvSpPr txBox="1"/>
          <p:nvPr/>
        </p:nvSpPr>
        <p:spPr>
          <a:xfrm>
            <a:off x="2377963" y="4434695"/>
            <a:ext cx="4135427" cy="300082"/>
          </a:xfrm>
          <a:prstGeom prst="rect">
            <a:avLst/>
          </a:prstGeom>
          <a:noFill/>
        </p:spPr>
        <p:txBody>
          <a:bodyPr wrap="none" rtlCol="0">
            <a:spAutoFit/>
          </a:bodyPr>
          <a:lstStyle/>
          <a:p>
            <a:pPr defTabSz="685800"/>
            <a:r>
              <a:rPr lang="en-US" sz="1350" kern="1200" dirty="0">
                <a:solidFill>
                  <a:prstClr val="black"/>
                </a:solidFill>
                <a:latin typeface="News Gothic MT"/>
                <a:ea typeface=""/>
                <a:cs typeface=""/>
              </a:rPr>
              <a:t>Memory Networks on Children Book Test dataset</a:t>
            </a:r>
          </a:p>
        </p:txBody>
      </p:sp>
      <p:pic>
        <p:nvPicPr>
          <p:cNvPr id="7" name="Picture 6" descr="cbt_fig2.png">
            <a:extLst>
              <a:ext uri="{FF2B5EF4-FFF2-40B4-BE49-F238E27FC236}">
                <a16:creationId xmlns:a16="http://schemas.microsoft.com/office/drawing/2014/main" id="{5A850D07-EEC7-3042-90E7-93E19C580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96" y="1158658"/>
            <a:ext cx="7523922" cy="3134967"/>
          </a:xfrm>
          <a:prstGeom prst="rect">
            <a:avLst/>
          </a:prstGeom>
        </p:spPr>
      </p:pic>
    </p:spTree>
    <p:extLst>
      <p:ext uri="{BB962C8B-B14F-4D97-AF65-F5344CB8AC3E}">
        <p14:creationId xmlns:p14="http://schemas.microsoft.com/office/powerpoint/2010/main" val="4135407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0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 Learned attention patterns</a:t>
            </a:r>
            <a:endParaRPr dirty="0"/>
          </a:p>
        </p:txBody>
      </p:sp>
      <p:sp>
        <p:nvSpPr>
          <p:cNvPr id="2554" name="Google Shape;2554;p103"/>
          <p:cNvSpPr txBox="1"/>
          <p:nvPr/>
        </p:nvSpPr>
        <p:spPr>
          <a:xfrm>
            <a:off x="5663250" y="4761750"/>
            <a:ext cx="29289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Visualization from Hermann et. al. NIPS’15</a:t>
            </a:r>
            <a:endParaRPr sz="1000" dirty="0">
              <a:solidFill>
                <a:schemeClr val="bg1">
                  <a:lumMod val="50000"/>
                </a:schemeClr>
              </a:solidFill>
            </a:endParaRPr>
          </a:p>
        </p:txBody>
      </p:sp>
      <p:pic>
        <p:nvPicPr>
          <p:cNvPr id="2556" name="Google Shape;2556;p103"/>
          <p:cNvPicPr preferRelativeResize="0"/>
          <p:nvPr/>
        </p:nvPicPr>
        <p:blipFill>
          <a:blip r:embed="rId3">
            <a:alphaModFix/>
          </a:blip>
          <a:stretch>
            <a:fillRect/>
          </a:stretch>
        </p:blipFill>
        <p:spPr>
          <a:xfrm>
            <a:off x="853038" y="1223600"/>
            <a:ext cx="7437935" cy="3155124"/>
          </a:xfrm>
          <a:prstGeom prst="rect">
            <a:avLst/>
          </a:prstGeom>
          <a:noFill/>
          <a:ln>
            <a:noFill/>
          </a:ln>
        </p:spPr>
      </p:pic>
      <p:sp>
        <p:nvSpPr>
          <p:cNvPr id="6" name="TextBox 5">
            <a:extLst>
              <a:ext uri="{FF2B5EF4-FFF2-40B4-BE49-F238E27FC236}">
                <a16:creationId xmlns:a16="http://schemas.microsoft.com/office/drawing/2014/main" id="{EBFD0057-77CC-204E-8EEF-0613C1C579D5}"/>
              </a:ext>
            </a:extLst>
          </p:cNvPr>
          <p:cNvSpPr txBox="1"/>
          <p:nvPr/>
        </p:nvSpPr>
        <p:spPr>
          <a:xfrm>
            <a:off x="2377963" y="4434695"/>
            <a:ext cx="3895554" cy="300082"/>
          </a:xfrm>
          <a:prstGeom prst="rect">
            <a:avLst/>
          </a:prstGeom>
          <a:noFill/>
        </p:spPr>
        <p:txBody>
          <a:bodyPr wrap="none" rtlCol="0">
            <a:spAutoFit/>
          </a:bodyPr>
          <a:lstStyle/>
          <a:p>
            <a:pPr defTabSz="685800"/>
            <a:r>
              <a:rPr lang="en-US" sz="1350" kern="1200" dirty="0">
                <a:solidFill>
                  <a:prstClr val="black"/>
                </a:solidFill>
                <a:latin typeface="News Gothic MT"/>
                <a:ea typeface=""/>
                <a:cs typeface=""/>
              </a:rPr>
              <a:t>Attentive Reader on QACNN/</a:t>
            </a:r>
            <a:r>
              <a:rPr lang="en-US" sz="1350" kern="1200" dirty="0" err="1">
                <a:solidFill>
                  <a:prstClr val="black"/>
                </a:solidFill>
                <a:latin typeface="News Gothic MT"/>
                <a:ea typeface=""/>
                <a:cs typeface=""/>
              </a:rPr>
              <a:t>DailyMail</a:t>
            </a:r>
            <a:r>
              <a:rPr lang="en-US" sz="1350" kern="1200" dirty="0">
                <a:solidFill>
                  <a:prstClr val="black"/>
                </a:solidFill>
                <a:latin typeface="News Gothic MT"/>
                <a:ea typeface=""/>
                <a:cs typeface=""/>
              </a:rPr>
              <a:t> dataset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106"/>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0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77</a:t>
            </a:fld>
            <a:endParaRPr/>
          </a:p>
        </p:txBody>
      </p:sp>
      <p:sp>
        <p:nvSpPr>
          <p:cNvPr id="2663" name="Google Shape;2663;p106"/>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640" name="Google Shape;2640;p106"/>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641" name="Google Shape;2641;p106"/>
          <p:cNvSpPr/>
          <p:nvPr/>
        </p:nvSpPr>
        <p:spPr>
          <a:xfrm>
            <a:off x="3652075" y="1239625"/>
            <a:ext cx="4820400" cy="677400"/>
          </a:xfrm>
          <a:prstGeom prst="roundRect">
            <a:avLst>
              <a:gd name="adj" fmla="val 16667"/>
            </a:avLst>
          </a:prstGeom>
          <a:solidFill>
            <a:srgbClr val="53545D">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06"/>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643" name="Google Shape;2643;p106"/>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644" name="Google Shape;2644;p106"/>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645" name="Google Shape;2645;p106"/>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646" name="Google Shape;2646;p106"/>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647" name="Google Shape;2647;p106"/>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648" name="Google Shape;2648;p106"/>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649" name="Google Shape;2649;p106"/>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650" name="Google Shape;2650;p106"/>
          <p:cNvCxnSpPr>
            <a:endCxn id="2642"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652" name="Google Shape;2652;p106"/>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653" name="Google Shape;2653;p106"/>
          <p:cNvCxnSpPr>
            <a:stCxn id="2652" idx="3"/>
            <a:endCxn id="2638"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654" name="Google Shape;2654;p106"/>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06"/>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6" name="Google Shape;2656;p106"/>
          <p:cNvCxnSpPr>
            <a:stCxn id="2657" idx="3"/>
            <a:endCxn id="2641" idx="1"/>
          </p:cNvCxnSpPr>
          <p:nvPr/>
        </p:nvCxnSpPr>
        <p:spPr>
          <a:xfrm>
            <a:off x="3210250" y="1578325"/>
            <a:ext cx="441900" cy="0"/>
          </a:xfrm>
          <a:prstGeom prst="straightConnector1">
            <a:avLst/>
          </a:prstGeom>
          <a:noFill/>
          <a:ln w="19050" cap="flat" cmpd="sng">
            <a:solidFill>
              <a:schemeClr val="accent3"/>
            </a:solidFill>
            <a:prstDash val="dash"/>
            <a:round/>
            <a:headEnd type="none" w="med" len="med"/>
            <a:tailEnd type="none" w="med" len="med"/>
          </a:ln>
        </p:spPr>
      </p:cxnSp>
      <p:cxnSp>
        <p:nvCxnSpPr>
          <p:cNvPr id="2658" name="Google Shape;2658;p106"/>
          <p:cNvCxnSpPr>
            <a:stCxn id="2659" idx="3"/>
            <a:endCxn id="2655"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2660" name="Google Shape;2660;p106"/>
          <p:cNvCxnSpPr>
            <a:stCxn id="2661" idx="3"/>
            <a:endCxn id="2654"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657" name="Google Shape;2657;p106"/>
          <p:cNvSpPr txBox="1"/>
          <p:nvPr/>
        </p:nvSpPr>
        <p:spPr>
          <a:xfrm>
            <a:off x="554650" y="1252375"/>
            <a:ext cx="2655600" cy="651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Answer Selection:</a:t>
            </a:r>
            <a:r>
              <a:rPr lang="en-GB">
                <a:solidFill>
                  <a:schemeClr val="accent3"/>
                </a:solidFill>
                <a:latin typeface="Proxima Nova"/>
                <a:ea typeface="Proxima Nova"/>
                <a:cs typeface="Proxima Nova"/>
                <a:sym typeface="Proxima Nova"/>
              </a:rPr>
              <a:t> </a:t>
            </a:r>
            <a:br>
              <a:rPr lang="en-GB">
                <a:solidFill>
                  <a:schemeClr val="accent3"/>
                </a:solidFill>
                <a:latin typeface="Proxima Nova"/>
                <a:ea typeface="Proxima Nova"/>
                <a:cs typeface="Proxima Nova"/>
                <a:sym typeface="Proxima Nova"/>
              </a:rPr>
            </a:br>
            <a:r>
              <a:rPr lang="en-GB">
                <a:solidFill>
                  <a:schemeClr val="accent3"/>
                </a:solidFill>
                <a:latin typeface="Proxima Nova"/>
                <a:ea typeface="Proxima Nova"/>
                <a:cs typeface="Proxima Nova"/>
                <a:sym typeface="Proxima Nova"/>
              </a:rPr>
              <a:t>answer prediction</a:t>
            </a:r>
            <a:endParaRPr>
              <a:solidFill>
                <a:schemeClr val="accent3"/>
              </a:solidFill>
              <a:latin typeface="Proxima Nova"/>
              <a:ea typeface="Proxima Nova"/>
              <a:cs typeface="Proxima Nova"/>
              <a:sym typeface="Proxima Nova"/>
            </a:endParaRPr>
          </a:p>
        </p:txBody>
      </p:sp>
      <p:sp>
        <p:nvSpPr>
          <p:cNvPr id="2659" name="Google Shape;2659;p106"/>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Sequence Interaction:</a:t>
            </a:r>
            <a:endParaRPr b="1">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a:solidFill>
                  <a:schemeClr val="accent3"/>
                </a:solidFill>
                <a:latin typeface="Proxima Nova"/>
                <a:ea typeface="Proxima Nova"/>
                <a:cs typeface="Proxima Nova"/>
                <a:sym typeface="Proxima Nova"/>
              </a:rPr>
              <a:t>Matching text with question</a:t>
            </a:r>
            <a:endParaRPr>
              <a:solidFill>
                <a:schemeClr val="accent3"/>
              </a:solidFill>
              <a:latin typeface="Proxima Nova"/>
              <a:ea typeface="Proxima Nova"/>
              <a:cs typeface="Proxima Nova"/>
              <a:sym typeface="Proxima Nova"/>
            </a:endParaRPr>
          </a:p>
        </p:txBody>
      </p:sp>
      <p:sp>
        <p:nvSpPr>
          <p:cNvPr id="2661" name="Google Shape;2661;p106"/>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662" name="Google Shape;2662;p106"/>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1;p79">
            <a:extLst>
              <a:ext uri="{FF2B5EF4-FFF2-40B4-BE49-F238E27FC236}">
                <a16:creationId xmlns:a16="http://schemas.microsoft.com/office/drawing/2014/main" id="{DD49D32B-A91C-C942-B776-310E0F591B79}"/>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8" name="Google Shape;2668;p10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Answer prediction</a:t>
            </a:r>
            <a:endParaRPr dirty="0"/>
          </a:p>
        </p:txBody>
      </p:sp>
      <p:sp>
        <p:nvSpPr>
          <p:cNvPr id="2669" name="Google Shape;2669;p107"/>
          <p:cNvSpPr txBox="1">
            <a:spLocks noGrp="1"/>
          </p:cNvSpPr>
          <p:nvPr>
            <p:ph type="body" idx="4294967295"/>
          </p:nvPr>
        </p:nvSpPr>
        <p:spPr>
          <a:xfrm>
            <a:off x="0" y="1203325"/>
            <a:ext cx="8521700" cy="3167063"/>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accent3"/>
              </a:buClr>
              <a:buSzPts val="1600"/>
              <a:buFont typeface="Proxima Nova"/>
              <a:buChar char="●"/>
            </a:pPr>
            <a:r>
              <a:rPr lang="en-GB" sz="1600" dirty="0"/>
              <a:t>Usually linear projection</a:t>
            </a:r>
          </a:p>
          <a:p>
            <a:pPr marL="457200" marR="0" lvl="0" indent="-330200" algn="l" rtl="0">
              <a:lnSpc>
                <a:spcPct val="115000"/>
              </a:lnSpc>
              <a:spcBef>
                <a:spcPts val="0"/>
              </a:spcBef>
              <a:spcAft>
                <a:spcPts val="0"/>
              </a:spcAft>
              <a:buClr>
                <a:schemeClr val="accent3"/>
              </a:buClr>
              <a:buSzPts val="1600"/>
              <a:buFont typeface="Proxima Nova"/>
              <a:buChar char="●"/>
            </a:pPr>
            <a:endParaRPr sz="1600" dirty="0"/>
          </a:p>
          <a:p>
            <a:pPr marL="457200" marR="0" lvl="0" indent="-330200" algn="l" rtl="0">
              <a:lnSpc>
                <a:spcPct val="115000"/>
              </a:lnSpc>
              <a:spcBef>
                <a:spcPts val="0"/>
              </a:spcBef>
              <a:spcAft>
                <a:spcPts val="0"/>
              </a:spcAft>
              <a:buClr>
                <a:schemeClr val="accent3"/>
              </a:buClr>
              <a:buSzPts val="1600"/>
              <a:buFont typeface="Proxima Nova"/>
              <a:buChar char="●"/>
            </a:pPr>
            <a:r>
              <a:rPr lang="en-GB" sz="1600" b="1" dirty="0"/>
              <a:t>Probability distribution over different answer options</a:t>
            </a:r>
            <a:endParaRPr sz="1600" b="1" dirty="0"/>
          </a:p>
          <a:p>
            <a:pPr lvl="1" indent="-330200">
              <a:spcBef>
                <a:spcPts val="0"/>
              </a:spcBef>
              <a:buSzPts val="1600"/>
            </a:pPr>
            <a:r>
              <a:rPr lang="en-GB" sz="1600" dirty="0"/>
              <a:t>Multiple choices: candidates (as in </a:t>
            </a:r>
            <a:r>
              <a:rPr lang="en-GB" sz="1600" dirty="0" err="1"/>
              <a:t>bAbI</a:t>
            </a:r>
            <a:r>
              <a:rPr lang="en-GB" sz="1600" dirty="0"/>
              <a:t>)</a:t>
            </a:r>
          </a:p>
          <a:p>
            <a:pPr marL="914400" marR="0" lvl="1" indent="-330200" algn="l" rtl="0">
              <a:lnSpc>
                <a:spcPct val="115000"/>
              </a:lnSpc>
              <a:spcBef>
                <a:spcPts val="0"/>
              </a:spcBef>
              <a:spcAft>
                <a:spcPts val="0"/>
              </a:spcAft>
              <a:buSzPts val="1600"/>
              <a:buChar char="○"/>
            </a:pPr>
            <a:r>
              <a:rPr lang="en-GB" sz="1600" dirty="0"/>
              <a:t>Spans in text -- distribution over positions for beginning and end (as in </a:t>
            </a:r>
            <a:r>
              <a:rPr lang="en-GB" sz="1600" dirty="0" err="1"/>
              <a:t>SQuAD</a:t>
            </a:r>
            <a:r>
              <a:rPr lang="en-GB" sz="1600" dirty="0"/>
              <a:t>)</a:t>
            </a:r>
            <a:endParaRPr sz="1600" dirty="0"/>
          </a:p>
          <a:p>
            <a:pPr marL="457200" marR="0" lvl="0" indent="-330200" algn="l" rtl="0">
              <a:lnSpc>
                <a:spcPct val="115000"/>
              </a:lnSpc>
              <a:spcBef>
                <a:spcPts val="0"/>
              </a:spcBef>
              <a:spcAft>
                <a:spcPts val="0"/>
              </a:spcAft>
              <a:buClr>
                <a:schemeClr val="accent3"/>
              </a:buClr>
              <a:buSzPts val="1600"/>
              <a:buFont typeface="Proxima Nova"/>
              <a:buChar char="●"/>
            </a:pPr>
            <a:endParaRPr lang="en-GB" sz="1600" b="1" dirty="0"/>
          </a:p>
          <a:p>
            <a:pPr marL="457200" marR="0" lvl="0" indent="-330200" algn="l" rtl="0">
              <a:lnSpc>
                <a:spcPct val="115000"/>
              </a:lnSpc>
              <a:spcBef>
                <a:spcPts val="0"/>
              </a:spcBef>
              <a:spcAft>
                <a:spcPts val="0"/>
              </a:spcAft>
              <a:buClr>
                <a:schemeClr val="accent3"/>
              </a:buClr>
              <a:buSzPts val="1600"/>
              <a:buFont typeface="Proxima Nova"/>
              <a:buChar char="●"/>
            </a:pPr>
            <a:r>
              <a:rPr lang="en-GB" sz="1600" b="1" dirty="0"/>
              <a:t>Training:</a:t>
            </a:r>
            <a:r>
              <a:rPr lang="en-GB" sz="1600" dirty="0"/>
              <a:t> </a:t>
            </a:r>
          </a:p>
          <a:p>
            <a:pPr lvl="1" indent="-330200">
              <a:spcBef>
                <a:spcPts val="0"/>
              </a:spcBef>
              <a:buSzPts val="1600"/>
              <a:buFont typeface="Proxima Nova"/>
              <a:buChar char="●"/>
            </a:pPr>
            <a:r>
              <a:rPr lang="en-GB" sz="1600" dirty="0"/>
              <a:t>Cross-entropy loss</a:t>
            </a:r>
          </a:p>
          <a:p>
            <a:pPr lvl="1" indent="-330200">
              <a:spcBef>
                <a:spcPts val="0"/>
              </a:spcBef>
              <a:buSzPts val="1600"/>
              <a:buFont typeface="Proxima Nova"/>
              <a:buChar char="●"/>
            </a:pPr>
            <a:r>
              <a:rPr lang="en-GB" sz="1600" dirty="0"/>
              <a:t>Ranking loss</a:t>
            </a:r>
            <a:endParaRPr sz="16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580659"/>
            <a:ext cx="7886700" cy="2672715"/>
          </a:xfrm>
        </p:spPr>
      </p:pic>
      <p:sp>
        <p:nvSpPr>
          <p:cNvPr id="5" name="Rectangle 4"/>
          <p:cNvSpPr/>
          <p:nvPr/>
        </p:nvSpPr>
        <p:spPr>
          <a:xfrm>
            <a:off x="2382253" y="3513043"/>
            <a:ext cx="782053" cy="300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6" name="Rectangle 5"/>
          <p:cNvSpPr/>
          <p:nvPr/>
        </p:nvSpPr>
        <p:spPr>
          <a:xfrm>
            <a:off x="3789948" y="1973001"/>
            <a:ext cx="1925053" cy="102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7" name="Rectangle 6"/>
          <p:cNvSpPr/>
          <p:nvPr/>
        </p:nvSpPr>
        <p:spPr>
          <a:xfrm>
            <a:off x="3368842" y="3212254"/>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42" name="Group 41"/>
          <p:cNvGrpSpPr/>
          <p:nvPr/>
        </p:nvGrpSpPr>
        <p:grpSpPr>
          <a:xfrm>
            <a:off x="3257550" y="3206236"/>
            <a:ext cx="3106271" cy="1047139"/>
            <a:chOff x="4343400" y="4274981"/>
            <a:chExt cx="4141694" cy="1396185"/>
          </a:xfrm>
        </p:grpSpPr>
        <p:sp>
          <p:nvSpPr>
            <p:cNvPr id="43" name="Rectangle 42"/>
            <p:cNvSpPr/>
            <p:nvPr/>
          </p:nvSpPr>
          <p:spPr>
            <a:xfrm>
              <a:off x="5622757" y="5434810"/>
              <a:ext cx="1458763" cy="236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grpSp>
          <p:nvGrpSpPr>
            <p:cNvPr id="44" name="Group 43"/>
            <p:cNvGrpSpPr/>
            <p:nvPr/>
          </p:nvGrpSpPr>
          <p:grpSpPr>
            <a:xfrm>
              <a:off x="4343400" y="4274981"/>
              <a:ext cx="4141694" cy="1093925"/>
              <a:chOff x="4343400" y="4274981"/>
              <a:chExt cx="4141694" cy="1093925"/>
            </a:xfrm>
          </p:grpSpPr>
          <p:sp>
            <p:nvSpPr>
              <p:cNvPr id="45" name="Rectangle 44"/>
              <p:cNvSpPr/>
              <p:nvPr/>
            </p:nvSpPr>
            <p:spPr>
              <a:xfrm>
                <a:off x="4491789" y="4283004"/>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6" name="Rectangle 45"/>
              <p:cNvSpPr/>
              <p:nvPr/>
            </p:nvSpPr>
            <p:spPr>
              <a:xfrm>
                <a:off x="7299157" y="4274981"/>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7" name="Rounded Rectangle 46"/>
              <p:cNvSpPr/>
              <p:nvPr/>
            </p:nvSpPr>
            <p:spPr>
              <a:xfrm>
                <a:off x="4343400" y="4988443"/>
                <a:ext cx="4141694" cy="3804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grpSp>
      </p:grpSp>
      <p:sp>
        <p:nvSpPr>
          <p:cNvPr id="8" name="Rectangle 7"/>
          <p:cNvSpPr/>
          <p:nvPr/>
        </p:nvSpPr>
        <p:spPr>
          <a:xfrm>
            <a:off x="5474368" y="3206236"/>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9" name="Rectangle 8"/>
          <p:cNvSpPr/>
          <p:nvPr/>
        </p:nvSpPr>
        <p:spPr>
          <a:xfrm>
            <a:off x="1564105" y="2420520"/>
            <a:ext cx="493296" cy="22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0" name="Rectangle 9"/>
          <p:cNvSpPr/>
          <p:nvPr/>
        </p:nvSpPr>
        <p:spPr>
          <a:xfrm>
            <a:off x="7273089" y="2420520"/>
            <a:ext cx="487280" cy="21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1" name="Rectangle 10"/>
          <p:cNvSpPr/>
          <p:nvPr/>
        </p:nvSpPr>
        <p:spPr>
          <a:xfrm>
            <a:off x="3789948" y="3506864"/>
            <a:ext cx="602880" cy="193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19" name="Group 18"/>
          <p:cNvGrpSpPr/>
          <p:nvPr/>
        </p:nvGrpSpPr>
        <p:grpSpPr>
          <a:xfrm>
            <a:off x="5018470" y="3463615"/>
            <a:ext cx="757338" cy="237071"/>
            <a:chOff x="6691293" y="4201296"/>
            <a:chExt cx="1009784" cy="316094"/>
          </a:xfrm>
        </p:grpSpPr>
        <p:sp>
          <p:nvSpPr>
            <p:cNvPr id="12" name="Rectangle 11"/>
            <p:cNvSpPr/>
            <p:nvPr/>
          </p:nvSpPr>
          <p:spPr>
            <a:xfrm>
              <a:off x="6897237" y="4258962"/>
              <a:ext cx="803840" cy="258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4" name="Right Triangle 13"/>
            <p:cNvSpPr/>
            <p:nvPr/>
          </p:nvSpPr>
          <p:spPr>
            <a:xfrm flipH="1">
              <a:off x="6691293" y="4201296"/>
              <a:ext cx="269679" cy="25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6" name="Rectangle 15"/>
          <p:cNvSpPr/>
          <p:nvPr/>
        </p:nvSpPr>
        <p:spPr>
          <a:xfrm>
            <a:off x="4217068" y="4076108"/>
            <a:ext cx="1094072" cy="17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sp>
        <p:nvSpPr>
          <p:cNvPr id="18" name="Rounded Rectangle 17"/>
          <p:cNvSpPr/>
          <p:nvPr/>
        </p:nvSpPr>
        <p:spPr>
          <a:xfrm>
            <a:off x="3257550" y="3741333"/>
            <a:ext cx="3106271" cy="2853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sp>
        <p:nvSpPr>
          <p:cNvPr id="28" name="TextBox 27"/>
          <p:cNvSpPr txBox="1"/>
          <p:nvPr/>
        </p:nvSpPr>
        <p:spPr>
          <a:xfrm rot="1769720">
            <a:off x="4819443" y="4301227"/>
            <a:ext cx="2424906"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m4</a:t>
            </a:r>
            <a:r>
              <a:rPr lang="en-US" sz="1100" kern="1200">
                <a:solidFill>
                  <a:srgbClr val="70AD47">
                    <a:lumMod val="75000"/>
                  </a:srgbClr>
                </a:solidFill>
                <a:ea typeface="Times New Roman" charset="0"/>
                <a:cs typeface="Times New Roman" charset="0"/>
              </a:rPr>
              <a:t>: John moved to the hallway.</a:t>
            </a:r>
            <a:endParaRPr lang="en-US" sz="1100" kern="1200" dirty="0">
              <a:solidFill>
                <a:srgbClr val="70AD47">
                  <a:lumMod val="75000"/>
                </a:srgbClr>
              </a:solidFill>
              <a:ea typeface="Times New Roman" charset="0"/>
              <a:cs typeface="Times New Roman" charset="0"/>
            </a:endParaRPr>
          </a:p>
        </p:txBody>
      </p:sp>
      <p:sp>
        <p:nvSpPr>
          <p:cNvPr id="29" name="TextBox 28"/>
          <p:cNvSpPr txBox="1"/>
          <p:nvPr/>
        </p:nvSpPr>
        <p:spPr>
          <a:xfrm rot="1769720">
            <a:off x="4261587" y="4354107"/>
            <a:ext cx="2678794"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m3</a:t>
            </a:r>
            <a:r>
              <a:rPr lang="en-US" sz="1100" kern="1200">
                <a:solidFill>
                  <a:srgbClr val="70AD47">
                    <a:lumMod val="75000"/>
                  </a:srgbClr>
                </a:solidFill>
                <a:ea typeface="Times New Roman" charset="0"/>
                <a:cs typeface="Times New Roman" charset="0"/>
              </a:rPr>
              <a:t>: Sandra went to the bathroom.</a:t>
            </a:r>
            <a:endParaRPr lang="en-US" sz="1100" kern="1200" dirty="0">
              <a:solidFill>
                <a:srgbClr val="70AD47">
                  <a:lumMod val="75000"/>
                </a:srgbClr>
              </a:solidFill>
              <a:ea typeface="Times New Roman" charset="0"/>
              <a:cs typeface="Times New Roman" charset="0"/>
            </a:endParaRPr>
          </a:p>
        </p:txBody>
      </p:sp>
      <p:sp>
        <p:nvSpPr>
          <p:cNvPr id="30" name="TextBox 29"/>
          <p:cNvSpPr txBox="1"/>
          <p:nvPr/>
        </p:nvSpPr>
        <p:spPr>
          <a:xfrm rot="1769720">
            <a:off x="3718072" y="4264828"/>
            <a:ext cx="2316131"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m2: John took the milk there.</a:t>
            </a:r>
          </a:p>
        </p:txBody>
      </p:sp>
      <p:sp>
        <p:nvSpPr>
          <p:cNvPr id="31" name="TextBox 30"/>
          <p:cNvSpPr txBox="1"/>
          <p:nvPr/>
        </p:nvSpPr>
        <p:spPr>
          <a:xfrm rot="1769720">
            <a:off x="3146864" y="4246019"/>
            <a:ext cx="2153162"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m1: John dropped the milk.</a:t>
            </a:r>
          </a:p>
        </p:txBody>
      </p:sp>
      <p:sp>
        <p:nvSpPr>
          <p:cNvPr id="32" name="TextBox 31"/>
          <p:cNvSpPr txBox="1"/>
          <p:nvPr/>
        </p:nvSpPr>
        <p:spPr>
          <a:xfrm>
            <a:off x="7913302" y="3386819"/>
            <a:ext cx="579136"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a:solidFill>
                  <a:srgbClr val="C00000"/>
                </a:solidFill>
              </a:rPr>
              <a:t>John</a:t>
            </a:r>
            <a:endParaRPr lang="en-US" sz="1100" kern="1200" dirty="0">
              <a:solidFill>
                <a:srgbClr val="C00000"/>
              </a:solidFill>
            </a:endParaRPr>
          </a:p>
        </p:txBody>
      </p:sp>
      <p:sp>
        <p:nvSpPr>
          <p:cNvPr id="33" name="TextBox 32"/>
          <p:cNvSpPr txBox="1"/>
          <p:nvPr/>
        </p:nvSpPr>
        <p:spPr>
          <a:xfrm>
            <a:off x="15398174" y="3962886"/>
            <a:ext cx="476105"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350" kern="1200">
                <a:solidFill>
                  <a:prstClr val="black"/>
                </a:solidFill>
              </a:rPr>
              <a:t>John</a:t>
            </a:r>
            <a:endParaRPr lang="en-US" sz="1350" kern="1200" dirty="0">
              <a:solidFill>
                <a:prstClr val="black"/>
              </a:solidFill>
            </a:endParaRPr>
          </a:p>
        </p:txBody>
      </p:sp>
      <p:sp>
        <p:nvSpPr>
          <p:cNvPr id="34" name="TextBox 33"/>
          <p:cNvSpPr txBox="1"/>
          <p:nvPr/>
        </p:nvSpPr>
        <p:spPr>
          <a:xfrm>
            <a:off x="7913302" y="3733719"/>
            <a:ext cx="602048"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srgbClr val="C00000"/>
                </a:solidFill>
              </a:rPr>
              <a:t>milk</a:t>
            </a:r>
          </a:p>
        </p:txBody>
      </p:sp>
      <p:sp>
        <p:nvSpPr>
          <p:cNvPr id="35" name="TextBox 34"/>
          <p:cNvSpPr txBox="1"/>
          <p:nvPr/>
        </p:nvSpPr>
        <p:spPr>
          <a:xfrm>
            <a:off x="7913302" y="4080618"/>
            <a:ext cx="723070"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srgbClr val="C00000"/>
                </a:solidFill>
              </a:rPr>
              <a:t>hallway</a:t>
            </a:r>
          </a:p>
        </p:txBody>
      </p:sp>
      <p:sp>
        <p:nvSpPr>
          <p:cNvPr id="36" name="TextBox 35"/>
          <p:cNvSpPr txBox="1"/>
          <p:nvPr/>
        </p:nvSpPr>
        <p:spPr>
          <a:xfrm>
            <a:off x="7913302" y="4427517"/>
            <a:ext cx="602049"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a:solidFill>
                  <a:srgbClr val="C00000"/>
                </a:solidFill>
              </a:rPr>
              <a:t>office</a:t>
            </a:r>
            <a:endParaRPr lang="en-US" sz="1100" kern="1200" dirty="0">
              <a:solidFill>
                <a:srgbClr val="C00000"/>
              </a:solidFill>
            </a:endParaRPr>
          </a:p>
        </p:txBody>
      </p:sp>
      <p:sp>
        <p:nvSpPr>
          <p:cNvPr id="37" name="TextBox 36"/>
          <p:cNvSpPr txBox="1"/>
          <p:nvPr/>
        </p:nvSpPr>
        <p:spPr>
          <a:xfrm>
            <a:off x="7913302" y="4774416"/>
            <a:ext cx="265872"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a:solidFill>
                  <a:srgbClr val="C00000"/>
                </a:solidFill>
              </a:rPr>
              <a:t>…</a:t>
            </a:r>
            <a:endParaRPr lang="en-US" sz="1100" kern="1200" dirty="0">
              <a:solidFill>
                <a:srgbClr val="C00000"/>
              </a:solidFill>
            </a:endParaRPr>
          </a:p>
        </p:txBody>
      </p:sp>
      <p:sp>
        <p:nvSpPr>
          <p:cNvPr id="38" name="TextBox 37"/>
          <p:cNvSpPr txBox="1"/>
          <p:nvPr/>
        </p:nvSpPr>
        <p:spPr>
          <a:xfrm>
            <a:off x="6616392" y="3056473"/>
            <a:ext cx="888487" cy="338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685800"/>
            <a:r>
              <a:rPr lang="en-US" sz="1600" kern="1200" dirty="0">
                <a:solidFill>
                  <a:prstClr val="white"/>
                </a:solidFill>
              </a:rPr>
              <a:t>hallway</a:t>
            </a:r>
          </a:p>
        </p:txBody>
      </p:sp>
      <p:sp>
        <p:nvSpPr>
          <p:cNvPr id="39" name="TextBox 38"/>
          <p:cNvSpPr txBox="1"/>
          <p:nvPr/>
        </p:nvSpPr>
        <p:spPr>
          <a:xfrm rot="1769720">
            <a:off x="5286545" y="4349640"/>
            <a:ext cx="2813469"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m5: Mary </a:t>
            </a:r>
            <a:r>
              <a:rPr lang="en-US" sz="1100" kern="1200">
                <a:solidFill>
                  <a:srgbClr val="70AD47">
                    <a:lumMod val="75000"/>
                  </a:srgbClr>
                </a:solidFill>
                <a:ea typeface="Times New Roman" charset="0"/>
                <a:cs typeface="Times New Roman" charset="0"/>
              </a:rPr>
              <a:t>went back to </a:t>
            </a:r>
            <a:r>
              <a:rPr lang="en-US" sz="1100" kern="1200" dirty="0">
                <a:solidFill>
                  <a:srgbClr val="70AD47">
                    <a:lumMod val="75000"/>
                  </a:srgbClr>
                </a:solidFill>
                <a:ea typeface="Times New Roman" charset="0"/>
                <a:cs typeface="Times New Roman" charset="0"/>
              </a:rPr>
              <a:t>the bedroom.</a:t>
            </a:r>
          </a:p>
        </p:txBody>
      </p:sp>
      <p:sp>
        <p:nvSpPr>
          <p:cNvPr id="40" name="TextBox 39"/>
          <p:cNvSpPr txBox="1"/>
          <p:nvPr/>
        </p:nvSpPr>
        <p:spPr>
          <a:xfrm>
            <a:off x="129773" y="4114376"/>
            <a:ext cx="2241471" cy="846386"/>
          </a:xfrm>
          <a:prstGeom prst="rect">
            <a:avLst/>
          </a:prstGeom>
          <a:ln/>
        </p:spPr>
        <p:style>
          <a:lnRef idx="2">
            <a:schemeClr val="accent1"/>
          </a:lnRef>
          <a:fillRef idx="1">
            <a:schemeClr val="lt1"/>
          </a:fillRef>
          <a:effectRef idx="0">
            <a:schemeClr val="accent1"/>
          </a:effectRef>
          <a:fontRef idx="minor">
            <a:schemeClr val="dk1"/>
          </a:fontRef>
        </p:style>
        <p:txBody>
          <a:bodyPr wrap="square" lIns="90567" tIns="0" rIns="90567" bIns="0" rtlCol="0">
            <a:spAutoFit/>
          </a:bodyPr>
          <a:lstStyle/>
          <a:p>
            <a:pPr defTabSz="685800"/>
            <a:r>
              <a:rPr lang="en-US" sz="1100" kern="1200" dirty="0">
                <a:solidFill>
                  <a:prstClr val="black"/>
                </a:solidFill>
                <a:ea typeface="Times New Roman" charset="0"/>
                <a:cs typeface="Times New Roman" charset="0"/>
              </a:rPr>
              <a:t>John dropped the milk.</a:t>
            </a:r>
          </a:p>
          <a:p>
            <a:pPr defTabSz="685800"/>
            <a:r>
              <a:rPr lang="en-US" sz="1100" kern="1200" dirty="0">
                <a:solidFill>
                  <a:prstClr val="black"/>
                </a:solidFill>
                <a:ea typeface="Times New Roman" charset="0"/>
                <a:cs typeface="Times New Roman" charset="0"/>
              </a:rPr>
              <a:t>John took the milk there.</a:t>
            </a:r>
          </a:p>
          <a:p>
            <a:pPr defTabSz="685800"/>
            <a:r>
              <a:rPr lang="en-US" sz="1100" kern="1200" dirty="0">
                <a:solidFill>
                  <a:prstClr val="black"/>
                </a:solidFill>
                <a:ea typeface="Times New Roman" charset="0"/>
                <a:cs typeface="Times New Roman" charset="0"/>
              </a:rPr>
              <a:t>Sandra went to the bathroom.</a:t>
            </a:r>
          </a:p>
          <a:p>
            <a:pPr defTabSz="685800"/>
            <a:r>
              <a:rPr lang="en-US" sz="1100" kern="1200" dirty="0">
                <a:solidFill>
                  <a:prstClr val="black"/>
                </a:solidFill>
                <a:ea typeface="Times New Roman" charset="0"/>
                <a:cs typeface="Times New Roman" charset="0"/>
              </a:rPr>
              <a:t>John moved to the hallway.</a:t>
            </a:r>
          </a:p>
          <a:p>
            <a:pPr defTabSz="685800"/>
            <a:r>
              <a:rPr lang="en-US" sz="1100" kern="1200" dirty="0">
                <a:solidFill>
                  <a:prstClr val="black"/>
                </a:solidFill>
                <a:ea typeface="Times New Roman" charset="0"/>
                <a:cs typeface="Times New Roman" charset="0"/>
              </a:rPr>
              <a:t>Mary went back to the bedroom.</a:t>
            </a:r>
          </a:p>
        </p:txBody>
      </p:sp>
      <p:grpSp>
        <p:nvGrpSpPr>
          <p:cNvPr id="13" name="Group 12"/>
          <p:cNvGrpSpPr/>
          <p:nvPr/>
        </p:nvGrpSpPr>
        <p:grpSpPr>
          <a:xfrm>
            <a:off x="1139639" y="2800743"/>
            <a:ext cx="1849192" cy="1083263"/>
            <a:chOff x="1519518" y="3734323"/>
            <a:chExt cx="2465589" cy="1444351"/>
          </a:xfrm>
        </p:grpSpPr>
        <p:sp>
          <p:nvSpPr>
            <p:cNvPr id="3" name="Rectangle 2"/>
            <p:cNvSpPr/>
            <p:nvPr/>
          </p:nvSpPr>
          <p:spPr>
            <a:xfrm>
              <a:off x="1519518" y="3734323"/>
              <a:ext cx="1223683" cy="114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1" name="Rectangle 40"/>
            <p:cNvSpPr/>
            <p:nvPr/>
          </p:nvSpPr>
          <p:spPr>
            <a:xfrm>
              <a:off x="2288359" y="4791112"/>
              <a:ext cx="1696748" cy="387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7" name="TextBox 16"/>
          <p:cNvSpPr txBox="1"/>
          <p:nvPr/>
        </p:nvSpPr>
        <p:spPr>
          <a:xfrm>
            <a:off x="461800" y="2830998"/>
            <a:ext cx="1454405"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prstClr val="black"/>
                </a:solidFill>
              </a:rPr>
              <a:t>Where is the milk?</a:t>
            </a:r>
          </a:p>
        </p:txBody>
      </p:sp>
      <p:sp>
        <p:nvSpPr>
          <p:cNvPr id="51" name="Rectangle 50"/>
          <p:cNvSpPr/>
          <p:nvPr/>
        </p:nvSpPr>
        <p:spPr>
          <a:xfrm>
            <a:off x="6402657" y="1853903"/>
            <a:ext cx="2089781" cy="1715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53" name="Google Shape;2474;p101">
            <a:extLst>
              <a:ext uri="{FF2B5EF4-FFF2-40B4-BE49-F238E27FC236}">
                <a16:creationId xmlns:a16="http://schemas.microsoft.com/office/drawing/2014/main" id="{57BF98F8-5CDF-4740-9E3D-DD684D9D7549}"/>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Answer selection: Ranking </a:t>
            </a:r>
            <a:r>
              <a:rPr lang="en-GB" sz="2000" dirty="0"/>
              <a:t>(Memory Networks)</a:t>
            </a:r>
          </a:p>
        </p:txBody>
      </p:sp>
      <p:sp>
        <p:nvSpPr>
          <p:cNvPr id="52" name="Rectangle 51">
            <a:extLst>
              <a:ext uri="{FF2B5EF4-FFF2-40B4-BE49-F238E27FC236}">
                <a16:creationId xmlns:a16="http://schemas.microsoft.com/office/drawing/2014/main" id="{D7E45726-C12E-484D-9E5E-1E37C9D3C30A}"/>
              </a:ext>
            </a:extLst>
          </p:cNvPr>
          <p:cNvSpPr/>
          <p:nvPr/>
        </p:nvSpPr>
        <p:spPr>
          <a:xfrm>
            <a:off x="6435893" y="2113520"/>
            <a:ext cx="168065" cy="1165974"/>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1784;p77">
            <a:extLst>
              <a:ext uri="{FF2B5EF4-FFF2-40B4-BE49-F238E27FC236}">
                <a16:creationId xmlns:a16="http://schemas.microsoft.com/office/drawing/2014/main" id="{95559451-0EA9-F74E-9DDB-7956290F188C}"/>
              </a:ext>
            </a:extLst>
          </p:cNvPr>
          <p:cNvSpPr txBox="1"/>
          <p:nvPr/>
        </p:nvSpPr>
        <p:spPr>
          <a:xfrm>
            <a:off x="192026" y="937612"/>
            <a:ext cx="4980902" cy="282962"/>
          </a:xfrm>
          <a:prstGeom prst="rect">
            <a:avLst/>
          </a:prstGeom>
          <a:noFill/>
          <a:ln>
            <a:noFill/>
          </a:ln>
        </p:spPr>
        <p:txBody>
          <a:bodyPr spcFirstLastPara="1" wrap="square" lIns="91425" tIns="91425" rIns="91425" bIns="91425" anchor="ctr" anchorCtr="0">
            <a:noAutofit/>
          </a:bodyPr>
          <a:lstStyle/>
          <a:p>
            <a:pPr lvl="0"/>
            <a:r>
              <a:rPr lang="en-GB" sz="1600" dirty="0" err="1">
                <a:solidFill>
                  <a:schemeClr val="bg1">
                    <a:lumMod val="50000"/>
                  </a:schemeClr>
                </a:solidFill>
              </a:rPr>
              <a:t>Sukhbaatar</a:t>
            </a:r>
            <a:r>
              <a:rPr lang="en-GB" sz="1600" dirty="0">
                <a:solidFill>
                  <a:schemeClr val="bg1">
                    <a:lumMod val="50000"/>
                  </a:schemeClr>
                </a:solidFill>
              </a:rPr>
              <a:t> et al., NIPS’15 / Miller et al., EMNLP’16</a:t>
            </a:r>
          </a:p>
        </p:txBody>
      </p:sp>
    </p:spTree>
    <p:extLst>
      <p:ext uri="{BB962C8B-B14F-4D97-AF65-F5344CB8AC3E}">
        <p14:creationId xmlns:p14="http://schemas.microsoft.com/office/powerpoint/2010/main" val="128761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6" grpId="0" animBg="1"/>
      <p:bldP spid="37" grpId="0" animBg="1"/>
      <p:bldP spid="38" grpId="0" animBg="1"/>
      <p:bldP spid="51" grpId="0" animBg="1"/>
      <p:bldP spid="5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3" name="Google Shape;16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159" name="Google Shape;159;p20"/>
          <p:cNvSpPr/>
          <p:nvPr/>
        </p:nvSpPr>
        <p:spPr>
          <a:xfrm>
            <a:off x="3298550" y="1083950"/>
            <a:ext cx="4841700" cy="379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t>Machines</a:t>
            </a:r>
            <a:r>
              <a:rPr lang="en-GB" sz="2400" dirty="0"/>
              <a:t> processing </a:t>
            </a:r>
            <a:r>
              <a:rPr lang="en-GB" sz="2400" b="1" dirty="0"/>
              <a:t>text</a:t>
            </a:r>
            <a:r>
              <a:rPr lang="en-GB" sz="2400" dirty="0"/>
              <a:t> to satisfy an </a:t>
            </a:r>
            <a:r>
              <a:rPr lang="en-GB" sz="2400" b="1" dirty="0"/>
              <a:t>information need </a:t>
            </a:r>
            <a:r>
              <a:rPr lang="en-GB" sz="2400" dirty="0"/>
              <a:t>is long standing goal of AI </a:t>
            </a:r>
            <a:endParaRPr sz="2400" dirty="0"/>
          </a:p>
        </p:txBody>
      </p:sp>
      <p:sp>
        <p:nvSpPr>
          <p:cNvPr id="5" name="Google Shape;215;p24">
            <a:extLst>
              <a:ext uri="{FF2B5EF4-FFF2-40B4-BE49-F238E27FC236}">
                <a16:creationId xmlns:a16="http://schemas.microsoft.com/office/drawing/2014/main" id="{449FB910-F04E-B441-8875-8335A34234CE}"/>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Main (big) motivation</a:t>
            </a:r>
          </a:p>
        </p:txBody>
      </p:sp>
    </p:spTree>
    <p:extLst>
      <p:ext uri="{BB962C8B-B14F-4D97-AF65-F5344CB8AC3E}">
        <p14:creationId xmlns:p14="http://schemas.microsoft.com/office/powerpoint/2010/main" val="918925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108"/>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0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80</a:t>
            </a:fld>
            <a:endParaRPr/>
          </a:p>
        </p:txBody>
      </p:sp>
      <p:sp>
        <p:nvSpPr>
          <p:cNvPr id="2699" name="Google Shape;2699;p108"/>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676" name="Google Shape;2676;p108"/>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677" name="Google Shape;2677;p108"/>
          <p:cNvSpPr/>
          <p:nvPr/>
        </p:nvSpPr>
        <p:spPr>
          <a:xfrm>
            <a:off x="3652075" y="1239625"/>
            <a:ext cx="4820400" cy="677400"/>
          </a:xfrm>
          <a:prstGeom prst="roundRect">
            <a:avLst>
              <a:gd name="adj" fmla="val 16667"/>
            </a:avLst>
          </a:prstGeom>
          <a:solidFill>
            <a:srgbClr val="53545D">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08"/>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679" name="Google Shape;2679;p108"/>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680" name="Google Shape;2680;p108"/>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681" name="Google Shape;2681;p108"/>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682" name="Google Shape;2682;p108"/>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683" name="Google Shape;2683;p108"/>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684" name="Google Shape;2684;p108"/>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685" name="Google Shape;2685;p108"/>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686" name="Google Shape;2686;p108"/>
          <p:cNvCxnSpPr>
            <a:endCxn id="2678"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688" name="Google Shape;2688;p108"/>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689" name="Google Shape;2689;p108"/>
          <p:cNvCxnSpPr>
            <a:stCxn id="2688" idx="3"/>
            <a:endCxn id="2674"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690" name="Google Shape;2690;p108"/>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08"/>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2" name="Google Shape;2692;p108"/>
          <p:cNvCxnSpPr>
            <a:stCxn id="2693" idx="3"/>
            <a:endCxn id="2677" idx="1"/>
          </p:cNvCxnSpPr>
          <p:nvPr/>
        </p:nvCxnSpPr>
        <p:spPr>
          <a:xfrm>
            <a:off x="3210250" y="1578325"/>
            <a:ext cx="441900" cy="0"/>
          </a:xfrm>
          <a:prstGeom prst="straightConnector1">
            <a:avLst/>
          </a:prstGeom>
          <a:noFill/>
          <a:ln w="19050" cap="flat" cmpd="sng">
            <a:solidFill>
              <a:schemeClr val="accent3"/>
            </a:solidFill>
            <a:prstDash val="dash"/>
            <a:round/>
            <a:headEnd type="none" w="med" len="med"/>
            <a:tailEnd type="none" w="med" len="med"/>
          </a:ln>
        </p:spPr>
      </p:cxnSp>
      <p:cxnSp>
        <p:nvCxnSpPr>
          <p:cNvPr id="2694" name="Google Shape;2694;p108"/>
          <p:cNvCxnSpPr>
            <a:stCxn id="2695" idx="3"/>
            <a:endCxn id="2691"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2696" name="Google Shape;2696;p108"/>
          <p:cNvCxnSpPr>
            <a:stCxn id="2697" idx="3"/>
            <a:endCxn id="2690"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693" name="Google Shape;2693;p108"/>
          <p:cNvSpPr txBox="1"/>
          <p:nvPr/>
        </p:nvSpPr>
        <p:spPr>
          <a:xfrm>
            <a:off x="554650" y="1252375"/>
            <a:ext cx="2655600" cy="651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Answer Selection:</a:t>
            </a:r>
            <a:br>
              <a:rPr lang="en-GB">
                <a:solidFill>
                  <a:schemeClr val="accent3"/>
                </a:solidFill>
                <a:latin typeface="Proxima Nova"/>
                <a:ea typeface="Proxima Nova"/>
                <a:cs typeface="Proxima Nova"/>
                <a:sym typeface="Proxima Nova"/>
              </a:rPr>
            </a:br>
            <a:r>
              <a:rPr lang="en-GB">
                <a:solidFill>
                  <a:schemeClr val="accent3"/>
                </a:solidFill>
                <a:latin typeface="Proxima Nova"/>
                <a:ea typeface="Proxima Nova"/>
                <a:cs typeface="Proxima Nova"/>
                <a:sym typeface="Proxima Nova"/>
              </a:rPr>
              <a:t>answer prediction</a:t>
            </a:r>
            <a:endParaRPr>
              <a:solidFill>
                <a:schemeClr val="accent3"/>
              </a:solidFill>
              <a:latin typeface="Proxima Nova"/>
              <a:ea typeface="Proxima Nova"/>
              <a:cs typeface="Proxima Nova"/>
              <a:sym typeface="Proxima Nova"/>
            </a:endParaRPr>
          </a:p>
        </p:txBody>
      </p:sp>
      <p:sp>
        <p:nvSpPr>
          <p:cNvPr id="2695" name="Google Shape;2695;p108"/>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Sequence Interaction:</a:t>
            </a:r>
            <a:endParaRPr b="1">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a:solidFill>
                  <a:schemeClr val="accent3"/>
                </a:solidFill>
                <a:latin typeface="Proxima Nova"/>
                <a:ea typeface="Proxima Nova"/>
                <a:cs typeface="Proxima Nova"/>
                <a:sym typeface="Proxima Nova"/>
              </a:rPr>
              <a:t>Matching text with question</a:t>
            </a:r>
            <a:endParaRPr>
              <a:solidFill>
                <a:schemeClr val="accent3"/>
              </a:solidFill>
              <a:latin typeface="Proxima Nova"/>
              <a:ea typeface="Proxima Nova"/>
              <a:cs typeface="Proxima Nova"/>
              <a:sym typeface="Proxima Nova"/>
            </a:endParaRPr>
          </a:p>
        </p:txBody>
      </p:sp>
      <p:sp>
        <p:nvSpPr>
          <p:cNvPr id="2697" name="Google Shape;2697;p108"/>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698" name="Google Shape;2698;p108"/>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1;p79">
            <a:extLst>
              <a:ext uri="{FF2B5EF4-FFF2-40B4-BE49-F238E27FC236}">
                <a16:creationId xmlns:a16="http://schemas.microsoft.com/office/drawing/2014/main" id="{EE3A7312-196D-D046-9925-202870080394}"/>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8" name="Google Shape;3338;p1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81</a:t>
            </a:fld>
            <a:endParaRPr/>
          </a:p>
        </p:txBody>
      </p:sp>
      <p:sp>
        <p:nvSpPr>
          <p:cNvPr id="3336" name="Google Shape;3336;p12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3337" name="Google Shape;3337;p123"/>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We gathered all ingredients to build state-of-the-art supervised Machine Reading systems!</a:t>
            </a:r>
            <a:br>
              <a:rPr lang="en-GB" dirty="0"/>
            </a:br>
            <a:endParaRPr dirty="0"/>
          </a:p>
          <a:p>
            <a:pPr marL="457200" lvl="0" indent="-342900" algn="l" rtl="0">
              <a:spcBef>
                <a:spcPts val="0"/>
              </a:spcBef>
              <a:spcAft>
                <a:spcPts val="0"/>
              </a:spcAft>
              <a:buSzPts val="1800"/>
              <a:buChar char="●"/>
            </a:pPr>
            <a:r>
              <a:rPr lang="en-GB" dirty="0"/>
              <a:t>architectures work well in practice</a:t>
            </a:r>
            <a:br>
              <a:rPr lang="en-GB" dirty="0"/>
            </a:br>
            <a:r>
              <a:rPr lang="en-GB" dirty="0"/>
              <a:t>... as long as we stay in-domain and questions are simple</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We covered only extractive and multiple choice questions settings but there is also generative machine reading</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solidFill>
                  <a:srgbClr val="0070C0"/>
                </a:solidFill>
              </a:rPr>
              <a:t>Practice in Labs tomorrow on </a:t>
            </a:r>
            <a:r>
              <a:rPr lang="en-GB" dirty="0" err="1">
                <a:solidFill>
                  <a:srgbClr val="0070C0"/>
                </a:solidFill>
              </a:rPr>
              <a:t>bAbI</a:t>
            </a:r>
            <a:r>
              <a:rPr lang="en-GB" dirty="0">
                <a:solidFill>
                  <a:srgbClr val="0070C0"/>
                </a:solidFill>
              </a:rPr>
              <a:t>!</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4" name="Google Shape;3324;p1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82</a:t>
            </a:fld>
            <a:endParaRPr/>
          </a:p>
        </p:txBody>
      </p:sp>
      <p:sp>
        <p:nvSpPr>
          <p:cNvPr id="3322" name="Google Shape;3322;p12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Compositional Sequence Encoders</a:t>
            </a:r>
            <a:endParaRPr/>
          </a:p>
        </p:txBody>
      </p:sp>
      <p:sp>
        <p:nvSpPr>
          <p:cNvPr id="3323" name="Google Shape;3323;p121"/>
          <p:cNvSpPr txBox="1">
            <a:spLocks noGrp="1"/>
          </p:cNvSpPr>
          <p:nvPr>
            <p:ph type="body" idx="4294967295"/>
          </p:nvPr>
        </p:nvSpPr>
        <p:spPr>
          <a:xfrm>
            <a:off x="0" y="1000125"/>
            <a:ext cx="8521700" cy="3416300"/>
          </a:xfrm>
          <a:prstGeom prst="rect">
            <a:avLst/>
          </a:prstGeom>
        </p:spPr>
        <p:txBody>
          <a:bodyPr spcFirstLastPara="1" wrap="square" lIns="91425" tIns="91425" rIns="91425" bIns="91425" anchor="t" anchorCtr="0">
            <a:noAutofit/>
          </a:bodyPr>
          <a:lstStyle/>
          <a:p>
            <a:pPr marL="457200" lvl="0" indent="-292100" algn="l" rtl="0">
              <a:lnSpc>
                <a:spcPct val="124000"/>
              </a:lnSpc>
              <a:spcBef>
                <a:spcPts val="0"/>
              </a:spcBef>
              <a:spcAft>
                <a:spcPts val="0"/>
              </a:spcAft>
              <a:buSzPts val="1000"/>
              <a:buChar char="●"/>
            </a:pPr>
            <a:r>
              <a:rPr lang="en-GB" sz="1000">
                <a:highlight>
                  <a:srgbClr val="FFFFFF"/>
                </a:highlight>
              </a:rPr>
              <a:t>Peters, M. E., Neumann, M., Iyyer, M., Gardner, M., Clark, C., Lee, K., &amp; Zettlemoyer, L. (2018). Deep contextualized word representations. NAACL.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McCann, B., Bradbury, J., Xiong, C., &amp; Socher, R. (2017). Learned in translation: Contextualized word vectors. NIPS.</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Radford, A., Narasimhan, K., Salimans, T., &amp; Sutskever, I. (2018). Improving Language Understanding by Generative Pre-Training. arXiv.</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Howard, J. &amp;  Ruder, S. (2018). Universal Language Model Fine-tuning for Text Classification. 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Vaswani, A., Shazeer, N., Parmar, N., Uszkoreit, J., Jones, L., Gomez, A. N., Kaiser, Ł. &amp; Polosukhin, I. (2017). Attention is all you need. NIPS.</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Cheng, J., Dong, L., &amp; Lapata, M. (2016). Long short-term memory-networks for machine reading. EMNLP.</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Wang, W., Yang, N., Wei, F., Chang, B., &amp; Zhou, M. (2017). Gated self-matching networks for reading comprehension and question answering. 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Yu, A. W., Dohan, D., Luong, M. T., Zhao, R., Chen, K., Norouzi, M., &amp; Le, Q. V. (2018). QANet: Combining Local Convolution with Global Self-Attention for Reading Comprehension. ICLR.</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Yang, Z., Zhao, J., Dhingra, B., He, K., Cohen, W. W., Salakhutdinov, R., &amp; LeCun, Y. (2018). GLoMo: Unsupervisedly Learned Relational Graphs as Transferable Representations. arXiv.</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Tai, K. S., Socher, R., &amp; Manning, C. D. (2015). Improved semantic representations from tree-structured long short-term memory networks. 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Dyer, C., Kuncoro, A., Ballesteros, M., &amp; Smith, N. A. (2016). Recurrent Neural Network Grammars. NAACL.</a:t>
            </a:r>
            <a:endParaRPr sz="1000">
              <a:highlight>
                <a:srgbClr val="FFFFFF"/>
              </a:highlight>
            </a:endParaRPr>
          </a:p>
          <a:p>
            <a:pPr marL="457200" lvl="0" indent="0" algn="l" rtl="0">
              <a:lnSpc>
                <a:spcPct val="124000"/>
              </a:lnSpc>
              <a:spcBef>
                <a:spcPts val="0"/>
              </a:spcBef>
              <a:spcAft>
                <a:spcPts val="0"/>
              </a:spcAft>
              <a:buNone/>
            </a:pPr>
            <a:endParaRPr sz="1000">
              <a:highlight>
                <a:srgbClr val="FFFFFF"/>
              </a:highlight>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sp>
        <p:nvSpPr>
          <p:cNvPr id="3331" name="Google Shape;3331;p1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83</a:t>
            </a:fld>
            <a:endParaRPr/>
          </a:p>
        </p:txBody>
      </p:sp>
      <p:sp>
        <p:nvSpPr>
          <p:cNvPr id="3329" name="Google Shape;3329;p12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Interaction</a:t>
            </a:r>
            <a:endParaRPr/>
          </a:p>
        </p:txBody>
      </p:sp>
      <p:sp>
        <p:nvSpPr>
          <p:cNvPr id="3330" name="Google Shape;3330;p122"/>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292100" algn="l" rtl="0">
              <a:lnSpc>
                <a:spcPct val="124000"/>
              </a:lnSpc>
              <a:spcBef>
                <a:spcPts val="0"/>
              </a:spcBef>
              <a:spcAft>
                <a:spcPts val="0"/>
              </a:spcAft>
              <a:buSzPts val="1000"/>
              <a:buChar char="●"/>
            </a:pPr>
            <a:r>
              <a:rPr lang="en-GB" sz="1000">
                <a:highlight>
                  <a:schemeClr val="lt1"/>
                </a:highlight>
              </a:rPr>
              <a:t>Cho, K., Gulcehre, B. V. M. C., Bahdanau, D., Schwenk, F. B. H., &amp; Bengio, Y. (2014). Learning Phrase Representations using RNN Encoder–Decoder for Statistical Machine Translation. EMNLP.</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Sutskever, I., Vinyals, O., &amp; Le, Q. V. (2014). Sequence to sequence learning with neural networks. NIPS.</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Bahdanau, D., Cho, K., &amp; Bengio, Y. (2015). Neural machine translation by jointly learning to align and translate. ICLR.</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Sukhbaatar, S., Weston, J., &amp; Fergus, R. (2015). End-to-end memory networks. NIPS.</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Kumar, A., Irsoy, O., Ondruska, P., Iyyer, M., Bradbury, J., Gulrajani, I., ... &amp; Socher, R. (2016). Ask me anything: Dynamic memory networks for natural language processing. ICML.</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Graves, A., Wayne, G., Reynolds, M., Harley, T., Danihelka, I., Grabska-Barwińska, A., ... &amp; Badia, A. P. (2016). Hybrid computing using a neural network with dynamic external memory. Nature</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Grefenstette, E., Hermann, K. M., Suleyman, M., &amp; Blunsom, P. (2015). NIPS.</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Henaff, M., Weston, J., Szlam, A., Bordes, A., &amp; LeCun, Y. (2017). Tracking the world state with recurrent entity networks. ICLR.</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Rocktäschel, T., Grefenstette, E., Hermann, K. M., Kočiský, T., &amp; Blunsom, P. (2016). Reasoning about entailment with neural attention. ICLR.</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Yu, A. W., Dohan, D., Luong, M. T., Zhao, R., Chen, K., Norouzi, M., &amp; Le, Q. V. (2018). QANet: Combining Local Convolution with Global Self-Attention for Reading Comprehension. ICLR.</a:t>
            </a:r>
            <a:endParaRPr sz="1000">
              <a:highlight>
                <a:schemeClr val="lt1"/>
              </a:highlight>
            </a:endParaRPr>
          </a:p>
          <a:p>
            <a:pPr marL="0" lvl="0" indent="0" algn="l" rtl="0">
              <a:spcBef>
                <a:spcPts val="0"/>
              </a:spcBef>
              <a:spcAft>
                <a:spcPts val="1600"/>
              </a:spcAft>
              <a:buNone/>
            </a:pP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362"/>
        <p:cNvGrpSpPr/>
        <p:nvPr/>
      </p:nvGrpSpPr>
      <p:grpSpPr>
        <a:xfrm>
          <a:off x="0" y="0"/>
          <a:ext cx="0" cy="0"/>
          <a:chOff x="0" y="0"/>
          <a:chExt cx="0" cy="0"/>
        </a:xfrm>
      </p:grpSpPr>
      <p:sp>
        <p:nvSpPr>
          <p:cNvPr id="4365" name="Google Shape;4365;p16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84</a:t>
            </a:fld>
            <a:endParaRPr/>
          </a:p>
        </p:txBody>
      </p:sp>
      <p:sp>
        <p:nvSpPr>
          <p:cNvPr id="4363" name="Google Shape;4363;p16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4364" name="Google Shape;4364;p167"/>
          <p:cNvSpPr txBox="1">
            <a:spLocks noGrp="1"/>
          </p:cNvSpPr>
          <p:nvPr>
            <p:ph type="body" idx="4294967295"/>
          </p:nvPr>
        </p:nvSpPr>
        <p:spPr>
          <a:xfrm>
            <a:off x="0" y="1000125"/>
            <a:ext cx="8521700" cy="3416300"/>
          </a:xfrm>
          <a:prstGeom prst="rect">
            <a:avLst/>
          </a:prstGeom>
          <a:noFill/>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SzPts val="800"/>
              <a:buChar char="●"/>
            </a:pPr>
            <a:r>
              <a:rPr lang="en-GB" sz="800"/>
              <a:t>Adversarial Examples for Evaluating Reading Comprehension Systems (Jia et al. 2017, EMNLP)</a:t>
            </a:r>
            <a:endParaRPr sz="800"/>
          </a:p>
          <a:p>
            <a:pPr marL="457200" lvl="0" indent="-279400" algn="l" rtl="0">
              <a:lnSpc>
                <a:spcPct val="115000"/>
              </a:lnSpc>
              <a:spcBef>
                <a:spcPts val="0"/>
              </a:spcBef>
              <a:spcAft>
                <a:spcPts val="0"/>
              </a:spcAft>
              <a:buSzPts val="800"/>
              <a:buChar char="●"/>
            </a:pPr>
            <a:r>
              <a:rPr lang="en-GB" sz="800"/>
              <a:t>Know What You Don’t Know: Unanswerable Questions for SQuAD (Rajpurkar et al. 2018, ACL)</a:t>
            </a:r>
            <a:endParaRPr sz="800"/>
          </a:p>
          <a:p>
            <a:pPr marL="457200" lvl="0" indent="-279400" algn="l" rtl="0">
              <a:lnSpc>
                <a:spcPct val="115000"/>
              </a:lnSpc>
              <a:spcBef>
                <a:spcPts val="0"/>
              </a:spcBef>
              <a:spcAft>
                <a:spcPts val="0"/>
              </a:spcAft>
              <a:buSzPts val="800"/>
              <a:buChar char="●"/>
            </a:pPr>
            <a:r>
              <a:rPr lang="en-GB" sz="800"/>
              <a:t>Visual question answering: Datasets, algorithms, and future challenges (Kafle et al. 2017, Computer Vision and Image Understanding)</a:t>
            </a:r>
            <a:endParaRPr sz="800"/>
          </a:p>
          <a:p>
            <a:pPr marL="457200" lvl="0" indent="-279400" algn="l" rtl="0">
              <a:lnSpc>
                <a:spcPct val="115000"/>
              </a:lnSpc>
              <a:spcBef>
                <a:spcPts val="0"/>
              </a:spcBef>
              <a:spcAft>
                <a:spcPts val="0"/>
              </a:spcAft>
              <a:buSzPts val="800"/>
              <a:buChar char="●"/>
            </a:pPr>
            <a:r>
              <a:rPr lang="en-GB" sz="800"/>
              <a:t>Making the V in VQA Matter: Elevating the Role of Image Understanding in Visual Question Answering (Goyal et al. 2017, CVPR)</a:t>
            </a:r>
            <a:endParaRPr sz="800"/>
          </a:p>
          <a:p>
            <a:pPr marL="457200" lvl="0" indent="-279400" algn="l" rtl="0">
              <a:lnSpc>
                <a:spcPct val="115000"/>
              </a:lnSpc>
              <a:spcBef>
                <a:spcPts val="0"/>
              </a:spcBef>
              <a:spcAft>
                <a:spcPts val="0"/>
              </a:spcAft>
              <a:buSzPts val="800"/>
              <a:buChar char="●"/>
            </a:pPr>
            <a:r>
              <a:rPr lang="en-GB" sz="800"/>
              <a:t>Reading Wikipedia to Answer Open-Domain Questions (Chen et al. 2017, ACL)</a:t>
            </a:r>
            <a:endParaRPr sz="800"/>
          </a:p>
          <a:p>
            <a:pPr marL="457200" lvl="0" indent="-279400" algn="l" rtl="0">
              <a:lnSpc>
                <a:spcPct val="115000"/>
              </a:lnSpc>
              <a:spcBef>
                <a:spcPts val="0"/>
              </a:spcBef>
              <a:spcAft>
                <a:spcPts val="0"/>
              </a:spcAft>
              <a:buSzPts val="800"/>
              <a:buChar char="●"/>
            </a:pPr>
            <a:r>
              <a:rPr lang="en-GB" sz="800"/>
              <a:t>Event2Mind: Commonsense Inference on Events, Intents, and Reactions (Rashkin et al. 2018, arXiv)</a:t>
            </a:r>
            <a:endParaRPr sz="800"/>
          </a:p>
          <a:p>
            <a:pPr marL="457200" lvl="0" indent="-279400" algn="l" rtl="0">
              <a:lnSpc>
                <a:spcPct val="115000"/>
              </a:lnSpc>
              <a:spcBef>
                <a:spcPts val="0"/>
              </a:spcBef>
              <a:spcAft>
                <a:spcPts val="0"/>
              </a:spcAft>
              <a:buSzPts val="800"/>
              <a:buChar char="●"/>
            </a:pPr>
            <a:r>
              <a:rPr lang="en-GB" sz="800"/>
              <a:t>Semantically Equivalent Adversarial Rules for Debugging NLP Models (Ribeiro 2018, ACL)</a:t>
            </a:r>
            <a:endParaRPr sz="800"/>
          </a:p>
          <a:p>
            <a:pPr marL="457200" lvl="0" indent="-279400" algn="l" rtl="0">
              <a:lnSpc>
                <a:spcPct val="115000"/>
              </a:lnSpc>
              <a:spcBef>
                <a:spcPts val="0"/>
              </a:spcBef>
              <a:spcAft>
                <a:spcPts val="0"/>
              </a:spcAft>
              <a:buSzPts val="800"/>
              <a:buChar char="●"/>
            </a:pPr>
            <a:r>
              <a:rPr lang="en-GB" sz="800"/>
              <a:t>Understanding Neural Networks through Representation Erasure (Li et al. 2016, arXiv)</a:t>
            </a:r>
            <a:endParaRPr sz="800"/>
          </a:p>
          <a:p>
            <a:pPr marL="457200" lvl="0" indent="-279400" algn="l" rtl="0">
              <a:lnSpc>
                <a:spcPct val="115000"/>
              </a:lnSpc>
              <a:spcBef>
                <a:spcPts val="0"/>
              </a:spcBef>
              <a:spcAft>
                <a:spcPts val="0"/>
              </a:spcAft>
              <a:buSzPts val="800"/>
              <a:buChar char="●"/>
            </a:pPr>
            <a:r>
              <a:rPr lang="en-GB" sz="800"/>
              <a:t>HotFLip: White-Box Adversarial Examples for NLP (Ebrahimi et al. 2017, arXiv)</a:t>
            </a:r>
            <a:endParaRPr sz="800"/>
          </a:p>
          <a:p>
            <a:pPr marL="457200" lvl="0" indent="-279400" algn="l" rtl="0">
              <a:lnSpc>
                <a:spcPct val="115000"/>
              </a:lnSpc>
              <a:spcBef>
                <a:spcPts val="0"/>
              </a:spcBef>
              <a:spcAft>
                <a:spcPts val="0"/>
              </a:spcAft>
              <a:buSzPts val="800"/>
              <a:buChar char="●"/>
            </a:pPr>
            <a:r>
              <a:rPr lang="en-GB" sz="800"/>
              <a:t>Anchors: High-Precision Model-Agnostic Explanations (Ribeiro et al. 2018, AAAI)</a:t>
            </a:r>
            <a:endParaRPr sz="800"/>
          </a:p>
          <a:p>
            <a:pPr marL="457200" lvl="0" indent="-279400" algn="l" rtl="0">
              <a:lnSpc>
                <a:spcPct val="115000"/>
              </a:lnSpc>
              <a:spcBef>
                <a:spcPts val="0"/>
              </a:spcBef>
              <a:spcAft>
                <a:spcPts val="0"/>
              </a:spcAft>
              <a:buSzPts val="800"/>
              <a:buChar char="●"/>
            </a:pPr>
            <a:r>
              <a:rPr lang="en-GB" sz="800"/>
              <a:t>Deep contextualized word representations (Peters et al. 2018, NAACL)</a:t>
            </a:r>
            <a:endParaRPr sz="800"/>
          </a:p>
          <a:p>
            <a:pPr marL="457200" lvl="0" indent="-279400" algn="l" rtl="0">
              <a:lnSpc>
                <a:spcPct val="115000"/>
              </a:lnSpc>
              <a:spcBef>
                <a:spcPts val="0"/>
              </a:spcBef>
              <a:spcAft>
                <a:spcPts val="0"/>
              </a:spcAft>
              <a:buSzPts val="800"/>
              <a:buChar char="●"/>
            </a:pPr>
            <a:r>
              <a:rPr lang="en-GB" sz="800"/>
              <a:t>Learned in Translation: Contextualized Word Vectors (McCann et al. 2017, NIPS)</a:t>
            </a:r>
            <a:endParaRPr sz="800"/>
          </a:p>
          <a:p>
            <a:pPr marL="457200" lvl="0" indent="-279400" algn="l" rtl="0">
              <a:lnSpc>
                <a:spcPct val="115000"/>
              </a:lnSpc>
              <a:spcBef>
                <a:spcPts val="0"/>
              </a:spcBef>
              <a:spcAft>
                <a:spcPts val="0"/>
              </a:spcAft>
              <a:buSzPts val="800"/>
              <a:buChar char="●"/>
            </a:pPr>
            <a:r>
              <a:rPr lang="en-GB" sz="800"/>
              <a:t>Supervised Learning of Universal Sentence Representations from Natural Language Inference Data (Conneau et al. 2017, EMNLP)</a:t>
            </a:r>
            <a:endParaRPr sz="800"/>
          </a:p>
          <a:p>
            <a:pPr marL="457200" lvl="0" indent="-279400" algn="l" rtl="0">
              <a:lnSpc>
                <a:spcPct val="115000"/>
              </a:lnSpc>
              <a:spcBef>
                <a:spcPts val="0"/>
              </a:spcBef>
              <a:spcAft>
                <a:spcPts val="0"/>
              </a:spcAft>
              <a:buSzPts val="800"/>
              <a:buChar char="●"/>
            </a:pPr>
            <a:r>
              <a:rPr lang="en-GB" sz="800"/>
              <a:t>Efficient Estimation of Word Representations in Vector Space (Mikolov et al. 2013, NIPS)</a:t>
            </a:r>
            <a:endParaRPr sz="800"/>
          </a:p>
          <a:p>
            <a:pPr marL="457200" lvl="0" indent="-279400" algn="l" rtl="0">
              <a:lnSpc>
                <a:spcPct val="115000"/>
              </a:lnSpc>
              <a:spcBef>
                <a:spcPts val="0"/>
              </a:spcBef>
              <a:spcAft>
                <a:spcPts val="0"/>
              </a:spcAft>
              <a:buSzPts val="800"/>
              <a:buChar char="●"/>
            </a:pPr>
            <a:r>
              <a:rPr lang="en-GB" sz="800"/>
              <a:t>Simple and Effective Semi-Supervised Question Answering (Dhingra et al. NAACL 2018)</a:t>
            </a:r>
            <a:endParaRPr sz="800"/>
          </a:p>
          <a:p>
            <a:pPr marL="457200" lvl="0" indent="-279400" algn="l" rtl="0">
              <a:lnSpc>
                <a:spcPct val="115000"/>
              </a:lnSpc>
              <a:spcBef>
                <a:spcPts val="0"/>
              </a:spcBef>
              <a:spcAft>
                <a:spcPts val="0"/>
              </a:spcAft>
              <a:buSzPts val="800"/>
              <a:buChar char="●"/>
            </a:pPr>
            <a:r>
              <a:rPr lang="en-GB" sz="800"/>
              <a:t>Neural Domain Adaptation for Biomedical Question Answering (Wiese et al. 2017, CoNLL)</a:t>
            </a:r>
            <a:endParaRPr sz="800"/>
          </a:p>
          <a:p>
            <a:pPr marL="457200" lvl="0" indent="-279400" algn="l" rtl="0">
              <a:lnSpc>
                <a:spcPct val="115000"/>
              </a:lnSpc>
              <a:spcBef>
                <a:spcPts val="0"/>
              </a:spcBef>
              <a:spcAft>
                <a:spcPts val="0"/>
              </a:spcAft>
              <a:buSzPts val="800"/>
              <a:buChar char="●"/>
            </a:pPr>
            <a:r>
              <a:rPr lang="en-GB" sz="800"/>
              <a:t>Improving Language Understanding by Generative Pre-Training (Radford et al. 2018, arXiv)</a:t>
            </a:r>
            <a:endParaRPr sz="800"/>
          </a:p>
          <a:p>
            <a:pPr marL="457200" lvl="0" indent="-279400" algn="l" rtl="0">
              <a:lnSpc>
                <a:spcPct val="115000"/>
              </a:lnSpc>
              <a:spcBef>
                <a:spcPts val="0"/>
              </a:spcBef>
              <a:spcAft>
                <a:spcPts val="0"/>
              </a:spcAft>
              <a:buSzPts val="800"/>
              <a:buChar char="●"/>
            </a:pPr>
            <a:r>
              <a:rPr lang="en-GB" sz="800"/>
              <a:t>Neural Skill Transfer from Supervised Language Tasks to Reading Comprehension (Mihaylov et al. 2017, arXiv)</a:t>
            </a:r>
            <a:endParaRPr sz="800"/>
          </a:p>
          <a:p>
            <a:pPr marL="457200" lvl="0" indent="-279400" algn="l" rtl="0">
              <a:lnSpc>
                <a:spcPct val="115000"/>
              </a:lnSpc>
              <a:spcBef>
                <a:spcPts val="0"/>
              </a:spcBef>
              <a:spcAft>
                <a:spcPts val="0"/>
              </a:spcAft>
              <a:buSzPts val="800"/>
              <a:buChar char="●"/>
            </a:pPr>
            <a:r>
              <a:rPr lang="en-GB" sz="800">
                <a:uFill>
                  <a:noFill/>
                </a:uFill>
                <a:hlinkClick r:id="rId3"/>
              </a:rPr>
              <a:t>Representing General Relational Knowledge in ConceptNet 5</a:t>
            </a:r>
            <a:r>
              <a:rPr lang="en-GB" sz="800"/>
              <a:t> (Speer and Havasi, LREC 2012)</a:t>
            </a:r>
            <a:endParaRPr sz="800"/>
          </a:p>
          <a:p>
            <a:pPr marL="457200" lvl="0" indent="-279400" algn="l" rtl="0">
              <a:lnSpc>
                <a:spcPct val="115000"/>
              </a:lnSpc>
              <a:spcBef>
                <a:spcPts val="0"/>
              </a:spcBef>
              <a:spcAft>
                <a:spcPts val="0"/>
              </a:spcAft>
              <a:buSzPts val="800"/>
              <a:buChar char="●"/>
            </a:pPr>
            <a:r>
              <a:rPr lang="en-GB" sz="800"/>
              <a:t>Learning to understand phrases by embedding the dictionary (Hill et al. 2016, TACL)</a:t>
            </a:r>
            <a:endParaRPr sz="800"/>
          </a:p>
          <a:p>
            <a:pPr marL="457200" lvl="0" indent="-279400" algn="l" rtl="0">
              <a:lnSpc>
                <a:spcPct val="115000"/>
              </a:lnSpc>
              <a:spcBef>
                <a:spcPts val="0"/>
              </a:spcBef>
              <a:spcAft>
                <a:spcPts val="0"/>
              </a:spcAft>
              <a:buSzPts val="800"/>
              <a:buChar char="●"/>
            </a:pPr>
            <a:r>
              <a:rPr lang="en-GB" sz="800"/>
              <a:t>Leveraging knowledge bases in lstms for improving machine reading (Yang et al. 2017, ACL)</a:t>
            </a:r>
            <a:endParaRPr sz="800"/>
          </a:p>
          <a:p>
            <a:pPr marL="457200" lvl="0" indent="-279400" algn="l" rtl="0">
              <a:lnSpc>
                <a:spcPct val="115000"/>
              </a:lnSpc>
              <a:spcBef>
                <a:spcPts val="0"/>
              </a:spcBef>
              <a:spcAft>
                <a:spcPts val="0"/>
              </a:spcAft>
              <a:buSzPts val="800"/>
              <a:buChar char="●"/>
            </a:pPr>
            <a:r>
              <a:rPr lang="en-GB" sz="800"/>
              <a:t>Knowledgeable Reader: Enhancing Cloze-Style Reading Comprehension with External Commonsense Knowledge. (Mihaylov and Frank, 2018, ACL)</a:t>
            </a:r>
            <a:endParaRPr sz="800"/>
          </a:p>
          <a:p>
            <a:pPr marL="457200" lvl="0" indent="-279400" algn="l" rtl="0">
              <a:lnSpc>
                <a:spcPct val="115000"/>
              </a:lnSpc>
              <a:spcBef>
                <a:spcPts val="0"/>
              </a:spcBef>
              <a:spcAft>
                <a:spcPts val="0"/>
              </a:spcAft>
              <a:buSzPts val="800"/>
              <a:buChar char="●"/>
            </a:pPr>
            <a:r>
              <a:rPr lang="en-GB" sz="800"/>
              <a:t>Reading Wikipedia to Answer Open-Domain Questions (Chen et al. 2017, ACL)</a:t>
            </a:r>
            <a:endParaRPr sz="800"/>
          </a:p>
          <a:p>
            <a:pPr marL="457200" lvl="0" indent="-279400" algn="l" rtl="0">
              <a:lnSpc>
                <a:spcPct val="115000"/>
              </a:lnSpc>
              <a:spcBef>
                <a:spcPts val="0"/>
              </a:spcBef>
              <a:spcAft>
                <a:spcPts val="0"/>
              </a:spcAft>
              <a:buSzPts val="800"/>
              <a:buChar char="●"/>
            </a:pPr>
            <a:r>
              <a:rPr lang="en-GB" sz="800"/>
              <a:t>Evidence aggregation for answer re-ranking in open-domain question answering (Wang et al. ICLR 2018)</a:t>
            </a:r>
            <a:endParaRPr sz="800"/>
          </a:p>
          <a:p>
            <a:pPr marL="457200" lvl="0" indent="-279400" algn="l" rtl="0">
              <a:lnSpc>
                <a:spcPct val="115000"/>
              </a:lnSpc>
              <a:spcBef>
                <a:spcPts val="0"/>
              </a:spcBef>
              <a:spcAft>
                <a:spcPts val="0"/>
              </a:spcAft>
              <a:buSzPts val="800"/>
              <a:buChar char="●"/>
            </a:pPr>
            <a:r>
              <a:rPr lang="en-GB" sz="800"/>
              <a:t>Marco Baroni and Gemma Boleda: </a:t>
            </a:r>
            <a:r>
              <a:rPr lang="en-GB" sz="800" u="sng">
                <a:hlinkClick r:id="rId4"/>
              </a:rPr>
              <a:t>https://www.cs.utexas.edu/~mooney/cs388/slides/dist-sem-intro-NLP-class-UT.pdf</a:t>
            </a:r>
            <a:endParaRPr sz="800"/>
          </a:p>
          <a:p>
            <a:pPr marL="457200" lvl="0" indent="-279400" algn="l" rtl="0">
              <a:lnSpc>
                <a:spcPct val="115000"/>
              </a:lnSpc>
              <a:spcBef>
                <a:spcPts val="0"/>
              </a:spcBef>
              <a:spcAft>
                <a:spcPts val="0"/>
              </a:spcAft>
              <a:buSzPts val="800"/>
              <a:buChar char="●"/>
            </a:pPr>
            <a:r>
              <a:rPr lang="en-GB" sz="800"/>
              <a:t>News article:  </a:t>
            </a:r>
            <a:r>
              <a:rPr lang="en-GB" sz="800" u="sng">
                <a:hlinkClick r:id="rId5"/>
              </a:rPr>
              <a:t>https://www.independent.co.uk/infact/brexit-second-referendum-false-claims-eu-referendum-campaign-lies-fake-news-a8113381.html</a:t>
            </a:r>
            <a:endParaRPr sz="800"/>
          </a:p>
          <a:p>
            <a:pPr marL="0" lvl="0" indent="0" algn="l" rtl="0">
              <a:lnSpc>
                <a:spcPct val="115000"/>
              </a:lnSpc>
              <a:spcBef>
                <a:spcPts val="1200"/>
              </a:spcBef>
              <a:spcAft>
                <a:spcPts val="1600"/>
              </a:spcAft>
              <a:buNone/>
            </a:pPr>
            <a:endParaRPr sz="8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4369"/>
        <p:cNvGrpSpPr/>
        <p:nvPr/>
      </p:nvGrpSpPr>
      <p:grpSpPr>
        <a:xfrm>
          <a:off x="0" y="0"/>
          <a:ext cx="0" cy="0"/>
          <a:chOff x="0" y="0"/>
          <a:chExt cx="0" cy="0"/>
        </a:xfrm>
      </p:grpSpPr>
      <p:sp>
        <p:nvSpPr>
          <p:cNvPr id="4372" name="Google Shape;4372;p16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85</a:t>
            </a:fld>
            <a:endParaRPr/>
          </a:p>
        </p:txBody>
      </p:sp>
      <p:sp>
        <p:nvSpPr>
          <p:cNvPr id="4370" name="Google Shape;4370;p16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for Datasets</a:t>
            </a:r>
            <a:endParaRPr/>
          </a:p>
        </p:txBody>
      </p:sp>
      <p:sp>
        <p:nvSpPr>
          <p:cNvPr id="4371" name="Google Shape;4371;p168"/>
          <p:cNvSpPr txBox="1">
            <a:spLocks noGrp="1"/>
          </p:cNvSpPr>
          <p:nvPr>
            <p:ph type="body" idx="4294967295"/>
          </p:nvPr>
        </p:nvSpPr>
        <p:spPr>
          <a:xfrm>
            <a:off x="0" y="847725"/>
            <a:ext cx="8521700" cy="3416300"/>
          </a:xfrm>
          <a:prstGeom prst="rect">
            <a:avLst/>
          </a:prstGeom>
          <a:noFill/>
        </p:spPr>
        <p:txBody>
          <a:bodyPr spcFirstLastPara="1" wrap="square" lIns="91425" tIns="91425" rIns="91425" bIns="91425" anchor="t" anchorCtr="0">
            <a:noAutofit/>
          </a:bodyPr>
          <a:lstStyle/>
          <a:p>
            <a:pPr marL="457200" lvl="0" indent="-279400" algn="l" rtl="0">
              <a:spcBef>
                <a:spcPts val="1200"/>
              </a:spcBef>
              <a:spcAft>
                <a:spcPts val="0"/>
              </a:spcAft>
              <a:buSzPts val="800"/>
              <a:buChar char="●"/>
            </a:pPr>
            <a:r>
              <a:rPr lang="en-GB" sz="800"/>
              <a:t>Building a question answering test collection, </a:t>
            </a:r>
            <a:r>
              <a:rPr lang="en-GB" sz="800" i="1"/>
              <a:t>Voorhees &amp; Tice</a:t>
            </a:r>
            <a:r>
              <a:rPr lang="en-GB" sz="800"/>
              <a:t> SIGIR 2000</a:t>
            </a:r>
            <a:endParaRPr sz="800"/>
          </a:p>
          <a:p>
            <a:pPr marL="457200" lvl="0" indent="-279400" algn="l" rtl="0">
              <a:spcBef>
                <a:spcPts val="0"/>
              </a:spcBef>
              <a:spcAft>
                <a:spcPts val="0"/>
              </a:spcAft>
              <a:buSzPts val="800"/>
              <a:buChar char="●"/>
            </a:pPr>
            <a:r>
              <a:rPr lang="en-GB" sz="800"/>
              <a:t>Besting the Quiz Master: Crowdsourcing Incremental Classification Games, </a:t>
            </a:r>
            <a:r>
              <a:rPr lang="en-GB" sz="800" i="1"/>
              <a:t>Boyd-Graber et al.</a:t>
            </a:r>
            <a:r>
              <a:rPr lang="en-GB" sz="800"/>
              <a:t> EMNLP 2012</a:t>
            </a:r>
            <a:endParaRPr sz="800"/>
          </a:p>
          <a:p>
            <a:pPr marL="457200" lvl="0" indent="-279400" algn="l" rtl="0">
              <a:spcBef>
                <a:spcPts val="0"/>
              </a:spcBef>
              <a:spcAft>
                <a:spcPts val="0"/>
              </a:spcAft>
              <a:buSzPts val="800"/>
              <a:buChar char="●"/>
            </a:pPr>
            <a:r>
              <a:rPr lang="en-GB" sz="800"/>
              <a:t>Semantic Parsing on Freebase from Question-Answer Pairs,  </a:t>
            </a:r>
            <a:r>
              <a:rPr lang="en-GB" sz="800" i="1"/>
              <a:t>Berant et al. </a:t>
            </a:r>
            <a:r>
              <a:rPr lang="en-GB" sz="800"/>
              <a:t>EMNLP 2013</a:t>
            </a:r>
            <a:endParaRPr sz="800"/>
          </a:p>
          <a:p>
            <a:pPr marL="457200" lvl="0" indent="-279400" algn="l" rtl="0">
              <a:spcBef>
                <a:spcPts val="0"/>
              </a:spcBef>
              <a:spcAft>
                <a:spcPts val="0"/>
              </a:spcAft>
              <a:buSzPts val="800"/>
              <a:buChar char="●"/>
            </a:pPr>
            <a:r>
              <a:rPr lang="en-GB" sz="800"/>
              <a:t>Mctest: A challenge dataset for the open-domain macchine comprehension of text, </a:t>
            </a:r>
            <a:r>
              <a:rPr lang="en-GB" sz="800" i="1"/>
              <a:t>Richardson et al.</a:t>
            </a:r>
            <a:r>
              <a:rPr lang="en-GB" sz="800"/>
              <a:t> EMNLP 2013</a:t>
            </a:r>
            <a:endParaRPr sz="800"/>
          </a:p>
          <a:p>
            <a:pPr marL="457200" lvl="0" indent="-279400" algn="l" rtl="0">
              <a:spcBef>
                <a:spcPts val="0"/>
              </a:spcBef>
              <a:spcAft>
                <a:spcPts val="0"/>
              </a:spcAft>
              <a:buSzPts val="800"/>
              <a:buChar char="●"/>
            </a:pPr>
            <a:r>
              <a:rPr lang="en-GB" sz="800"/>
              <a:t>Teaching Machines to Read and Comprehend,</a:t>
            </a:r>
            <a:r>
              <a:rPr lang="en-GB" sz="800" i="1"/>
              <a:t> Hermann et al.</a:t>
            </a:r>
            <a:r>
              <a:rPr lang="en-GB" sz="800"/>
              <a:t> NIPS 2015</a:t>
            </a:r>
            <a:endParaRPr sz="800"/>
          </a:p>
          <a:p>
            <a:pPr marL="457200" lvl="0" indent="-279400" algn="l" rtl="0">
              <a:spcBef>
                <a:spcPts val="0"/>
              </a:spcBef>
              <a:spcAft>
                <a:spcPts val="0"/>
              </a:spcAft>
              <a:buSzPts val="800"/>
              <a:buChar char="●"/>
            </a:pPr>
            <a:r>
              <a:rPr lang="en-GB" sz="800"/>
              <a:t>WikiQA: A challenge dataset for open-domain question answering, </a:t>
            </a:r>
            <a:r>
              <a:rPr lang="en-GB" sz="800" i="1"/>
              <a:t>Yang et al.</a:t>
            </a:r>
            <a:r>
              <a:rPr lang="en-GB" sz="800"/>
              <a:t> EMNLP 2015 </a:t>
            </a:r>
            <a:endParaRPr sz="800"/>
          </a:p>
          <a:p>
            <a:pPr marL="457200" lvl="0" indent="-279400" algn="l" rtl="0">
              <a:spcBef>
                <a:spcPts val="0"/>
              </a:spcBef>
              <a:spcAft>
                <a:spcPts val="0"/>
              </a:spcAft>
              <a:buSzPts val="800"/>
              <a:buChar char="●"/>
            </a:pPr>
            <a:r>
              <a:rPr lang="en-GB" sz="800"/>
              <a:t>Large-scale Simple Question Answering with Memory Networks,</a:t>
            </a:r>
            <a:r>
              <a:rPr lang="en-GB" sz="800">
                <a:highlight>
                  <a:schemeClr val="lt1"/>
                </a:highlight>
              </a:rPr>
              <a:t> </a:t>
            </a:r>
            <a:r>
              <a:rPr lang="en-GB" sz="800" i="1">
                <a:highlight>
                  <a:schemeClr val="lt1"/>
                </a:highlight>
              </a:rPr>
              <a:t>Bordes et al. 2015</a:t>
            </a:r>
            <a:r>
              <a:rPr lang="en-GB" sz="800">
                <a:highlight>
                  <a:schemeClr val="lt1"/>
                </a:highlight>
              </a:rPr>
              <a:t> arXiv:1506.02075.</a:t>
            </a:r>
            <a:endParaRPr sz="800">
              <a:highlight>
                <a:schemeClr val="lt1"/>
              </a:highlight>
            </a:endParaRPr>
          </a:p>
          <a:p>
            <a:pPr marL="457200" lvl="0" indent="-279400" algn="l" rtl="0">
              <a:spcBef>
                <a:spcPts val="0"/>
              </a:spcBef>
              <a:spcAft>
                <a:spcPts val="0"/>
              </a:spcAft>
              <a:buSzPts val="800"/>
              <a:buChar char="●"/>
            </a:pPr>
            <a:r>
              <a:rPr lang="en-GB" sz="800"/>
              <a:t>The Goldilocks Principle: Reading Children’s Books with Explicit Memory Representations, </a:t>
            </a:r>
            <a:r>
              <a:rPr lang="en-GB" sz="800" i="1"/>
              <a:t>Hill et al.</a:t>
            </a:r>
            <a:r>
              <a:rPr lang="en-GB" sz="800"/>
              <a:t> ICLR 2016</a:t>
            </a:r>
            <a:endParaRPr sz="800">
              <a:highlight>
                <a:schemeClr val="lt1"/>
              </a:highlight>
            </a:endParaRPr>
          </a:p>
          <a:p>
            <a:pPr marL="457200" lvl="0" indent="-279400" algn="l" rtl="0">
              <a:spcBef>
                <a:spcPts val="0"/>
              </a:spcBef>
              <a:spcAft>
                <a:spcPts val="0"/>
              </a:spcAft>
              <a:buSzPts val="800"/>
              <a:buChar char="●"/>
            </a:pPr>
            <a:r>
              <a:rPr lang="en-GB" sz="800"/>
              <a:t>SQuAD: 100,000+ Questions for Machine Comprehension of Text, </a:t>
            </a:r>
            <a:r>
              <a:rPr lang="en-GB" sz="800" i="1"/>
              <a:t>Rajpurkar et al.</a:t>
            </a:r>
            <a:r>
              <a:rPr lang="en-GB" sz="800"/>
              <a:t> EMNLP 2016</a:t>
            </a:r>
            <a:endParaRPr sz="800"/>
          </a:p>
          <a:p>
            <a:pPr marL="457200" lvl="0" indent="-279400" algn="l" rtl="0">
              <a:spcBef>
                <a:spcPts val="0"/>
              </a:spcBef>
              <a:spcAft>
                <a:spcPts val="0"/>
              </a:spcAft>
              <a:buSzPts val="800"/>
              <a:buChar char="●"/>
            </a:pPr>
            <a:r>
              <a:rPr lang="en-GB" sz="800"/>
              <a:t>[SQuAD 2.0] Know What You Don't Know: Unanswerable Questions for SQuAD, </a:t>
            </a:r>
            <a:r>
              <a:rPr lang="en-GB" sz="800" i="1"/>
              <a:t>Rajpurkar and Jia et al.</a:t>
            </a:r>
            <a:r>
              <a:rPr lang="en-GB" sz="800"/>
              <a:t> ACL 2018  </a:t>
            </a:r>
            <a:endParaRPr sz="800"/>
          </a:p>
          <a:p>
            <a:pPr marL="457200" lvl="0" indent="-279400" algn="l" rtl="0">
              <a:spcBef>
                <a:spcPts val="0"/>
              </a:spcBef>
              <a:spcAft>
                <a:spcPts val="0"/>
              </a:spcAft>
              <a:buSzPts val="800"/>
              <a:buChar char="●"/>
            </a:pPr>
            <a:r>
              <a:rPr lang="en-GB" sz="800"/>
              <a:t>Towards AI-Complete Question Answering: A Set of Prerequisite Toy Tasks, </a:t>
            </a:r>
            <a:r>
              <a:rPr lang="en-GB" sz="800" i="1"/>
              <a:t>Weston et al.</a:t>
            </a:r>
            <a:r>
              <a:rPr lang="en-GB" sz="800"/>
              <a:t> ICLR 2016</a:t>
            </a:r>
            <a:endParaRPr sz="800"/>
          </a:p>
          <a:p>
            <a:pPr marL="457200" lvl="0" indent="-279400" algn="l" rtl="0">
              <a:spcBef>
                <a:spcPts val="0"/>
              </a:spcBef>
              <a:spcAft>
                <a:spcPts val="0"/>
              </a:spcAft>
              <a:buSzPts val="800"/>
              <a:buChar char="●"/>
            </a:pPr>
            <a:r>
              <a:rPr lang="en-GB" sz="800"/>
              <a:t>Constraint-Based Question Answering with Knowledge Graph, </a:t>
            </a:r>
            <a:r>
              <a:rPr lang="en-GB" sz="800" i="1"/>
              <a:t>Bao et al</a:t>
            </a:r>
            <a:r>
              <a:rPr lang="en-GB" sz="800"/>
              <a:t>. COLING 2016</a:t>
            </a:r>
            <a:endParaRPr sz="800"/>
          </a:p>
          <a:p>
            <a:pPr marL="457200" lvl="0" indent="-279400" algn="l" rtl="0">
              <a:spcBef>
                <a:spcPts val="0"/>
              </a:spcBef>
              <a:spcAft>
                <a:spcPts val="0"/>
              </a:spcAft>
              <a:buSzPts val="800"/>
              <a:buChar char="●"/>
            </a:pPr>
            <a:r>
              <a:rPr lang="en-GB" sz="800"/>
              <a:t>MovieQA: Understanding Stories in Movies through Question-Answering, </a:t>
            </a:r>
            <a:r>
              <a:rPr lang="en-GB" sz="800" i="1"/>
              <a:t>Tapawasi et al. </a:t>
            </a:r>
            <a:r>
              <a:rPr lang="en-GB" sz="800"/>
              <a:t>CVPR 2016</a:t>
            </a:r>
            <a:endParaRPr sz="800"/>
          </a:p>
          <a:p>
            <a:pPr marL="457200" lvl="0" indent="-279400" algn="l" rtl="0">
              <a:spcBef>
                <a:spcPts val="0"/>
              </a:spcBef>
              <a:spcAft>
                <a:spcPts val="0"/>
              </a:spcAft>
              <a:buSzPts val="800"/>
              <a:buChar char="●"/>
            </a:pPr>
            <a:r>
              <a:rPr lang="en-GB" sz="800"/>
              <a:t>Who did What: A Large-Scale Person-Centered Cloze Dataset, </a:t>
            </a:r>
            <a:r>
              <a:rPr lang="en-GB" sz="800" i="1"/>
              <a:t>Onishi et al.</a:t>
            </a:r>
            <a:r>
              <a:rPr lang="en-GB" sz="800"/>
              <a:t> EMNLP 2016</a:t>
            </a:r>
            <a:endParaRPr sz="800"/>
          </a:p>
          <a:p>
            <a:pPr marL="457200" lvl="0" indent="-279400" algn="l" rtl="0">
              <a:spcBef>
                <a:spcPts val="0"/>
              </a:spcBef>
              <a:spcAft>
                <a:spcPts val="0"/>
              </a:spcAft>
              <a:buSzPts val="800"/>
              <a:buChar char="●"/>
            </a:pPr>
            <a:r>
              <a:rPr lang="en-GB" sz="800"/>
              <a:t>MS MARCO: A Human Generated MAchine Reading COmprehension Dataset, </a:t>
            </a:r>
            <a:r>
              <a:rPr lang="en-GB" sz="800" i="1"/>
              <a:t>Nguyen et al. </a:t>
            </a:r>
            <a:r>
              <a:rPr lang="en-GB" sz="800"/>
              <a:t>NIPS 2016</a:t>
            </a:r>
            <a:endParaRPr sz="800"/>
          </a:p>
          <a:p>
            <a:pPr marL="457200" lvl="0" indent="-279400" algn="l" rtl="0">
              <a:spcBef>
                <a:spcPts val="0"/>
              </a:spcBef>
              <a:spcAft>
                <a:spcPts val="0"/>
              </a:spcAft>
              <a:buSzPts val="800"/>
              <a:buChar char="●"/>
            </a:pPr>
            <a:r>
              <a:rPr lang="en-GB" sz="800"/>
              <a:t>The LAMBADA dataset: Word prediction requiring a broad discourse context, </a:t>
            </a:r>
            <a:r>
              <a:rPr lang="en-GB" sz="800" i="1"/>
              <a:t>Paperno et al. </a:t>
            </a:r>
            <a:r>
              <a:rPr lang="en-GB" sz="800"/>
              <a:t>ACL 2016</a:t>
            </a:r>
            <a:endParaRPr sz="800"/>
          </a:p>
          <a:p>
            <a:pPr marL="457200" lvl="0" indent="-279400" algn="l" rtl="0">
              <a:spcBef>
                <a:spcPts val="0"/>
              </a:spcBef>
              <a:spcAft>
                <a:spcPts val="0"/>
              </a:spcAft>
              <a:buSzPts val="800"/>
              <a:buChar char="●"/>
            </a:pPr>
            <a:r>
              <a:rPr lang="en-GB" sz="800"/>
              <a:t>WIKIREADING: A Novel Large-scale Language Understanding Task over Wikipedia, </a:t>
            </a:r>
            <a:r>
              <a:rPr lang="en-GB" sz="800" i="1"/>
              <a:t>Hewlett et al.</a:t>
            </a:r>
            <a:r>
              <a:rPr lang="en-GB" sz="800"/>
              <a:t> ACL 2016</a:t>
            </a:r>
            <a:endParaRPr sz="800"/>
          </a:p>
          <a:p>
            <a:pPr marL="457200" lvl="0" indent="-279400" algn="l" rtl="0">
              <a:spcBef>
                <a:spcPts val="0"/>
              </a:spcBef>
              <a:spcAft>
                <a:spcPts val="0"/>
              </a:spcAft>
              <a:buSzPts val="800"/>
              <a:buChar char="●"/>
            </a:pPr>
            <a:r>
              <a:rPr lang="en-GB" sz="800"/>
              <a:t>TriviaQA: A Large Scale Distantly Supervised Challenge Dataset for Reading Comprehension, </a:t>
            </a:r>
            <a:r>
              <a:rPr lang="en-GB" sz="800" i="1"/>
              <a:t>Joshi et al.</a:t>
            </a:r>
            <a:r>
              <a:rPr lang="en-GB" sz="800"/>
              <a:t> ACL 2017</a:t>
            </a:r>
            <a:endParaRPr sz="800"/>
          </a:p>
          <a:p>
            <a:pPr marL="457200" lvl="0" indent="-279400" algn="l" rtl="0">
              <a:spcBef>
                <a:spcPts val="0"/>
              </a:spcBef>
              <a:spcAft>
                <a:spcPts val="0"/>
              </a:spcAft>
              <a:buSzPts val="800"/>
              <a:buChar char="●"/>
            </a:pPr>
            <a:r>
              <a:rPr lang="en-GB" sz="800"/>
              <a:t>Crowdsourcing Multiple Choice Science Questions, </a:t>
            </a:r>
            <a:r>
              <a:rPr lang="en-GB" sz="800" i="1"/>
              <a:t>Welbl et al.</a:t>
            </a:r>
            <a:r>
              <a:rPr lang="en-GB" sz="800"/>
              <a:t> WNUT 2017</a:t>
            </a:r>
            <a:endParaRPr sz="800"/>
          </a:p>
          <a:p>
            <a:pPr marL="457200" lvl="0" indent="-279400" algn="l" rtl="0">
              <a:spcBef>
                <a:spcPts val="0"/>
              </a:spcBef>
              <a:spcAft>
                <a:spcPts val="0"/>
              </a:spcAft>
              <a:buSzPts val="800"/>
              <a:buChar char="●"/>
            </a:pPr>
            <a:r>
              <a:rPr lang="en-GB" sz="800"/>
              <a:t>RACE: Large-scale ReAding Comprehension Dataset From Examinations, </a:t>
            </a:r>
            <a:r>
              <a:rPr lang="en-GB" sz="800" i="1"/>
              <a:t>Lai et al.</a:t>
            </a:r>
            <a:r>
              <a:rPr lang="en-GB" sz="800"/>
              <a:t> EMNLP 2017</a:t>
            </a:r>
            <a:endParaRPr sz="800"/>
          </a:p>
          <a:p>
            <a:pPr marL="457200" lvl="0" indent="-279400" algn="l" rtl="0">
              <a:spcBef>
                <a:spcPts val="0"/>
              </a:spcBef>
              <a:spcAft>
                <a:spcPts val="0"/>
              </a:spcAft>
              <a:buSzPts val="800"/>
              <a:buChar char="●"/>
            </a:pPr>
            <a:r>
              <a:rPr lang="en-GB" sz="800"/>
              <a:t>NewsQA: a Machine Comprehension Dataset, </a:t>
            </a:r>
            <a:r>
              <a:rPr lang="en-GB" sz="800" i="1"/>
              <a:t>Trischler et al.</a:t>
            </a:r>
            <a:r>
              <a:rPr lang="en-GB" sz="800"/>
              <a:t> RepL4NLP </a:t>
            </a:r>
            <a:r>
              <a:rPr lang="en-GB" sz="800">
                <a:highlight>
                  <a:schemeClr val="lt1"/>
                </a:highlight>
              </a:rPr>
              <a:t> 2017</a:t>
            </a:r>
            <a:endParaRPr sz="800">
              <a:highlight>
                <a:schemeClr val="lt1"/>
              </a:highlight>
            </a:endParaRPr>
          </a:p>
          <a:p>
            <a:pPr marL="457200" lvl="0" indent="-279400" algn="l" rtl="0">
              <a:spcBef>
                <a:spcPts val="0"/>
              </a:spcBef>
              <a:spcAft>
                <a:spcPts val="0"/>
              </a:spcAft>
              <a:buSzPts val="800"/>
              <a:buChar char="●"/>
            </a:pPr>
            <a:r>
              <a:rPr lang="en-GB" sz="800"/>
              <a:t>Science Exam Datasets by the Allen Institute for Artificial Intelligence: </a:t>
            </a:r>
            <a:r>
              <a:rPr lang="en-GB" sz="800" u="sng">
                <a:hlinkClick r:id="rId3"/>
              </a:rPr>
              <a:t>https://allenai.org/data/data-all.html</a:t>
            </a:r>
            <a:endParaRPr sz="800"/>
          </a:p>
          <a:p>
            <a:pPr marL="457200" lvl="0" indent="-279400" algn="l" rtl="0">
              <a:spcBef>
                <a:spcPts val="0"/>
              </a:spcBef>
              <a:spcAft>
                <a:spcPts val="0"/>
              </a:spcAft>
              <a:buSzPts val="800"/>
              <a:buChar char="●"/>
            </a:pPr>
            <a:r>
              <a:rPr lang="en-GB" sz="800"/>
              <a:t>SearchQA: A New Q&amp;A Dataset Augmented with Context from a Search Engine, </a:t>
            </a:r>
            <a:r>
              <a:rPr lang="en-GB" sz="800" i="1"/>
              <a:t>Dunn et al</a:t>
            </a:r>
            <a:r>
              <a:rPr lang="en-GB" sz="800"/>
              <a:t>. </a:t>
            </a:r>
            <a:r>
              <a:rPr lang="en-GB" sz="800" u="sng">
                <a:hlinkClick r:id="rId4"/>
              </a:rPr>
              <a:t>https://arxiv.org/pdf/1704.05179.pdf</a:t>
            </a:r>
            <a:endParaRPr sz="800">
              <a:highlight>
                <a:schemeClr val="lt1"/>
              </a:highlight>
            </a:endParaRPr>
          </a:p>
          <a:p>
            <a:pPr marL="457200" lvl="0" indent="-279400" algn="l" rtl="0">
              <a:spcBef>
                <a:spcPts val="0"/>
              </a:spcBef>
              <a:spcAft>
                <a:spcPts val="0"/>
              </a:spcAft>
              <a:buSzPts val="800"/>
              <a:buChar char="●"/>
            </a:pPr>
            <a:r>
              <a:rPr lang="en-GB" sz="800"/>
              <a:t>Quasar: Datasets for Question Answering by Search and Reading. </a:t>
            </a:r>
            <a:r>
              <a:rPr lang="en-GB" sz="800" i="1"/>
              <a:t>Dhingra et al.</a:t>
            </a:r>
            <a:r>
              <a:rPr lang="en-GB" sz="800"/>
              <a:t> 2017  </a:t>
            </a:r>
            <a:r>
              <a:rPr lang="en-GB" sz="800" u="sng">
                <a:hlinkClick r:id="rId5"/>
              </a:rPr>
              <a:t>https://arxiv.org/abs/1707.03904</a:t>
            </a:r>
            <a:r>
              <a:rPr lang="en-GB" sz="800"/>
              <a:t> </a:t>
            </a:r>
            <a:endParaRPr sz="800"/>
          </a:p>
          <a:p>
            <a:pPr marL="457200" lvl="0" indent="-279400" algn="l" rtl="0">
              <a:spcBef>
                <a:spcPts val="0"/>
              </a:spcBef>
              <a:spcAft>
                <a:spcPts val="0"/>
              </a:spcAft>
              <a:buSzPts val="800"/>
              <a:buChar char="●"/>
            </a:pPr>
            <a:r>
              <a:rPr lang="en-GB" sz="800">
                <a:highlight>
                  <a:schemeClr val="lt1"/>
                </a:highlight>
              </a:rPr>
              <a:t>Constructing Datasets for Multi-Hop Reading Comprehension across Documents, </a:t>
            </a:r>
            <a:r>
              <a:rPr lang="en-GB" sz="800" i="1">
                <a:highlight>
                  <a:schemeClr val="lt1"/>
                </a:highlight>
              </a:rPr>
              <a:t>Welbl et al.</a:t>
            </a:r>
            <a:r>
              <a:rPr lang="en-GB" sz="800">
                <a:highlight>
                  <a:schemeClr val="lt1"/>
                </a:highlight>
              </a:rPr>
              <a:t> TACL 2018</a:t>
            </a:r>
            <a:endParaRPr sz="800">
              <a:highlight>
                <a:schemeClr val="lt1"/>
              </a:highlight>
            </a:endParaRPr>
          </a:p>
          <a:p>
            <a:pPr marL="457200" lvl="0" indent="-279400" algn="l" rtl="0">
              <a:spcBef>
                <a:spcPts val="0"/>
              </a:spcBef>
              <a:spcAft>
                <a:spcPts val="0"/>
              </a:spcAft>
              <a:buSzPts val="800"/>
              <a:buChar char="●"/>
            </a:pPr>
            <a:r>
              <a:rPr lang="en-GB" sz="800"/>
              <a:t>The NarrativeQA Reading Comprehension Challenge, </a:t>
            </a:r>
            <a:r>
              <a:rPr lang="en-GB" sz="800" i="1"/>
              <a:t>Kocisky et al.</a:t>
            </a:r>
            <a:r>
              <a:rPr lang="en-GB" sz="800"/>
              <a:t> TACL 2018</a:t>
            </a:r>
            <a:endParaRPr sz="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4" descr="growth in scientific publishing on PubMed"/>
          <p:cNvPicPr preferRelativeResize="0"/>
          <p:nvPr/>
        </p:nvPicPr>
        <p:blipFill>
          <a:blip r:embed="rId3">
            <a:alphaModFix/>
          </a:blip>
          <a:stretch>
            <a:fillRect/>
          </a:stretch>
        </p:blipFill>
        <p:spPr>
          <a:xfrm>
            <a:off x="558125" y="1507663"/>
            <a:ext cx="4822876" cy="2953366"/>
          </a:xfrm>
          <a:prstGeom prst="rect">
            <a:avLst/>
          </a:prstGeom>
          <a:noFill/>
          <a:ln>
            <a:noFill/>
          </a:ln>
        </p:spPr>
      </p:pic>
      <p:sp>
        <p:nvSpPr>
          <p:cNvPr id="222" name="Google Shape;222;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215" name="Google Shape;215;p2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Motivation 1: Information Overload</a:t>
            </a:r>
            <a:endParaRPr dirty="0"/>
          </a:p>
        </p:txBody>
      </p:sp>
      <p:sp>
        <p:nvSpPr>
          <p:cNvPr id="216" name="Google Shape;216;p24"/>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17" name="Google Shape;217;p24"/>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218" name="Google Shape;218;p24" descr="Image result for question answer"/>
          <p:cNvPicPr preferRelativeResize="0"/>
          <p:nvPr/>
        </p:nvPicPr>
        <p:blipFill>
          <a:blip r:embed="rId4">
            <a:alphaModFix/>
          </a:blip>
          <a:stretch>
            <a:fillRect/>
          </a:stretch>
        </p:blipFill>
        <p:spPr>
          <a:xfrm>
            <a:off x="6015100" y="2134547"/>
            <a:ext cx="1794250" cy="1345700"/>
          </a:xfrm>
          <a:prstGeom prst="rect">
            <a:avLst/>
          </a:prstGeom>
          <a:noFill/>
          <a:ln>
            <a:noFill/>
          </a:ln>
        </p:spPr>
      </p:pic>
      <p:cxnSp>
        <p:nvCxnSpPr>
          <p:cNvPr id="219" name="Google Shape;219;p24"/>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220" name="Google Shape;220;p24" descr="Image result for robot"/>
          <p:cNvPicPr preferRelativeResize="0"/>
          <p:nvPr/>
        </p:nvPicPr>
        <p:blipFill>
          <a:blip r:embed="rId5">
            <a:alphaModFix/>
          </a:blip>
          <a:stretch>
            <a:fillRect/>
          </a:stretch>
        </p:blipFill>
        <p:spPr>
          <a:xfrm>
            <a:off x="5483940" y="3820100"/>
            <a:ext cx="481402" cy="572700"/>
          </a:xfrm>
          <a:prstGeom prst="rect">
            <a:avLst/>
          </a:prstGeom>
          <a:noFill/>
          <a:ln>
            <a:noFill/>
          </a:ln>
        </p:spPr>
      </p:pic>
      <p:sp>
        <p:nvSpPr>
          <p:cNvPr id="221" name="Google Shape;221;p24"/>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8009</TotalTime>
  <Words>7070</Words>
  <Application>Microsoft Macintosh PowerPoint</Application>
  <PresentationFormat>On-screen Show (16:9)</PresentationFormat>
  <Paragraphs>1170</Paragraphs>
  <Slides>85</Slides>
  <Notes>61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85</vt:i4>
      </vt:variant>
    </vt:vector>
  </HeadingPairs>
  <TitlesOfParts>
    <vt:vector size="97" baseType="lpstr">
      <vt:lpstr>Calibri</vt:lpstr>
      <vt:lpstr>Proxima Nova</vt:lpstr>
      <vt:lpstr>Wingdings</vt:lpstr>
      <vt:lpstr>Arial</vt:lpstr>
      <vt:lpstr>Consolas</vt:lpstr>
      <vt:lpstr>Vista Sans OT Reg</vt:lpstr>
      <vt:lpstr>News Gothic MT</vt:lpstr>
      <vt:lpstr>ヒラギノ角ゴ ProN W3</vt:lpstr>
      <vt:lpstr>Times New Roman</vt:lpstr>
      <vt:lpstr>Caveat</vt:lpstr>
      <vt:lpstr>FreightSansLFPro</vt:lpstr>
      <vt:lpstr>Spearmint</vt:lpstr>
      <vt:lpstr>Machine Reading, Question Answering &amp; Dialog AMMI – Deep NLP – Part III</vt:lpstr>
      <vt:lpstr>Who are we?</vt:lpstr>
      <vt:lpstr>This Class:</vt:lpstr>
      <vt:lpstr>Quick schedule</vt:lpstr>
      <vt:lpstr>Machine Reading</vt:lpstr>
      <vt:lpstr>Machine Reading</vt:lpstr>
      <vt:lpstr>Machine Reading</vt:lpstr>
      <vt:lpstr>PowerPoint Presentation</vt:lpstr>
      <vt:lpstr>Motivation 1: Information Overload</vt:lpstr>
      <vt:lpstr>Motivation 2: The Knowledge Acquisition Bottleneck</vt:lpstr>
      <vt:lpstr>Applications: Question Answering</vt:lpstr>
      <vt:lpstr>Applications: Helping Agents to learn Faster</vt:lpstr>
      <vt:lpstr>Applications: Helping Agents to learn Faster</vt:lpstr>
      <vt:lpstr>Applications: Support a Molecular Tumor Board</vt:lpstr>
      <vt:lpstr>Machine Reading</vt:lpstr>
      <vt:lpstr>Machine Reading</vt:lpstr>
      <vt:lpstr>Machine Reading</vt:lpstr>
      <vt:lpstr>Machine Reading</vt:lpstr>
      <vt:lpstr>Machine Reading</vt:lpstr>
      <vt:lpstr>Timeline of Machine Reading</vt:lpstr>
      <vt:lpstr>Today we cover:</vt:lpstr>
      <vt:lpstr>Machine Reading</vt:lpstr>
      <vt:lpstr>Symbolic Approaches (until 2014 or so)</vt:lpstr>
      <vt:lpstr>End-to-End Approaches (since 2014 or so)</vt:lpstr>
      <vt:lpstr>What do we need from a representation?</vt:lpstr>
      <vt:lpstr>What are the core challenges? </vt:lpstr>
      <vt:lpstr>“Traditional” NLP</vt:lpstr>
      <vt:lpstr>End-to-end System </vt:lpstr>
      <vt:lpstr>Machine Reading / Data</vt:lpstr>
      <vt:lpstr>Limits of Big Model + Big Data</vt:lpstr>
      <vt:lpstr>A long history of artificial problems in ML</vt:lpstr>
      <vt:lpstr>And in early AI too</vt:lpstr>
      <vt:lpstr>bAbI Tasks </vt:lpstr>
      <vt:lpstr>Simulation commands</vt:lpstr>
      <vt:lpstr>Example</vt:lpstr>
      <vt:lpstr>(T1) Single supporting fact  “where is actor”</vt:lpstr>
      <vt:lpstr>(T2) Two supporting facts  “where is actor+object”</vt:lpstr>
      <vt:lpstr>(T3) Three supporting facts</vt:lpstr>
      <vt:lpstr>(T4) Two argument relations: subj vs. obj.</vt:lpstr>
      <vt:lpstr>(T6) Yes/No questions</vt:lpstr>
      <vt:lpstr>(T7) Counting</vt:lpstr>
      <vt:lpstr>(T17) Positional reasoning</vt:lpstr>
      <vt:lpstr>(T18) Reasoning about size</vt:lpstr>
      <vt:lpstr>Winograd Schemas</vt:lpstr>
      <vt:lpstr>(T19) Path finding</vt:lpstr>
      <vt:lpstr>Dashboard</vt:lpstr>
      <vt:lpstr>Artificial tasks for Machine Reading</vt:lpstr>
      <vt:lpstr>Other Machine Reading &amp; QA Datasets</vt:lpstr>
      <vt:lpstr>Stanford Question Answering Dataset (SQuAD) </vt:lpstr>
      <vt:lpstr>Stanford Question Answering Dataset (SQuAD) </vt:lpstr>
      <vt:lpstr>Machine Reading / Models</vt:lpstr>
      <vt:lpstr>End-to-end Machine Reading for Question Answering </vt:lpstr>
      <vt:lpstr>End-to-end Machine Reading for Question Answering </vt:lpstr>
      <vt:lpstr>The Attentive Reader Model: Overview</vt:lpstr>
      <vt:lpstr>The Attentive Reader Model: Overview</vt:lpstr>
      <vt:lpstr>The Attentive Reader Model: Overview</vt:lpstr>
      <vt:lpstr>Representations for words: Embeddings</vt:lpstr>
      <vt:lpstr>The Attentive Reader Model: Overview</vt:lpstr>
      <vt:lpstr>Language is compositional</vt:lpstr>
      <vt:lpstr>Representing Words in Context</vt:lpstr>
      <vt:lpstr>Representing Words in Context</vt:lpstr>
      <vt:lpstr>Representing Words in Context</vt:lpstr>
      <vt:lpstr>Recurrent Neural Network Layers</vt:lpstr>
      <vt:lpstr>Self-Attention Layer</vt:lpstr>
      <vt:lpstr>Self-Attention Layer </vt:lpstr>
      <vt:lpstr>Transformer</vt:lpstr>
      <vt:lpstr>Multi-head attention</vt:lpstr>
      <vt:lpstr>Compositional Sequence Encoders - Overview</vt:lpstr>
      <vt:lpstr>The Attentive Reader Model: Overview</vt:lpstr>
      <vt:lpstr>Modelling sequence interactions </vt:lpstr>
      <vt:lpstr>Modelling sequence interactions </vt:lpstr>
      <vt:lpstr>Modelling sequence interactions: Attention</vt:lpstr>
      <vt:lpstr>PowerPoint Presentation</vt:lpstr>
      <vt:lpstr>PowerPoint Presentation</vt:lpstr>
      <vt:lpstr>Example: Learned attention patterns</vt:lpstr>
      <vt:lpstr>Example: Learned attention patterns</vt:lpstr>
      <vt:lpstr>The Attentive Reader Model: Overview</vt:lpstr>
      <vt:lpstr>Answer prediction</vt:lpstr>
      <vt:lpstr>PowerPoint Presentation</vt:lpstr>
      <vt:lpstr>The Attentive Reader Model: Overview</vt:lpstr>
      <vt:lpstr>Conclusion</vt:lpstr>
      <vt:lpstr>References Compositional Sequence Encoders</vt:lpstr>
      <vt:lpstr>References Interaction</vt:lpstr>
      <vt:lpstr>References</vt:lpstr>
      <vt:lpstr>References for Datasets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UAI Tutorial on Machine Reading</dc:title>
  <cp:lastModifiedBy>Antoine Bordes</cp:lastModifiedBy>
  <cp:revision>317</cp:revision>
  <dcterms:modified xsi:type="dcterms:W3CDTF">2019-03-18T15:38:33Z</dcterms:modified>
</cp:coreProperties>
</file>